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activeX/activeX1.bin" ContentType="application/vnd.ms-office.activeX"/>
  <Override PartName="/ppt/activeX/activeX2.xml" ContentType="application/vnd.ms-office.activeX+xml"/>
  <Override PartName="/ppt/activeX/activeX2.bin" ContentType="application/vnd.ms-office.activeX"/>
  <Override PartName="/ppt/activeX/activeX3.xml" ContentType="application/vnd.ms-office.activeX+xml"/>
  <Override PartName="/ppt/activeX/activeX3.bin" ContentType="application/vnd.ms-office.activeX"/>
  <Override PartName="/ppt/activeX/activeX4.xml" ContentType="application/vnd.ms-office.activeX+xml"/>
  <Override PartName="/ppt/activeX/activeX4.bin" ContentType="application/vnd.ms-office.activeX"/>
  <Override PartName="/ppt/activeX/activeX5.xml" ContentType="application/vnd.ms-office.activeX+xml"/>
  <Override PartName="/ppt/activeX/activeX5.bin" ContentType="application/vnd.ms-office.activeX"/>
  <Override PartName="/ppt/activeX/activeX6.xml" ContentType="application/vnd.ms-office.activeX+xml"/>
  <Override PartName="/ppt/activeX/activeX6.bin" ContentType="application/vnd.ms-office.activeX"/>
  <Override PartName="/ppt/activeX/activeX7.xml" ContentType="application/vnd.ms-office.activeX+xml"/>
  <Override PartName="/ppt/activeX/activeX7.bin" ContentType="application/vnd.ms-office.activeX"/>
  <Override PartName="/ppt/activeX/activeX8.xml" ContentType="application/vnd.ms-office.activeX+xml"/>
  <Override PartName="/ppt/activeX/activeX8.bin" ContentType="application/vnd.ms-office.activeX"/>
  <Override PartName="/ppt/activeX/activeX9.xml" ContentType="application/vnd.ms-office.activeX+xml"/>
  <Override PartName="/ppt/activeX/activeX9.bin" ContentType="application/vnd.ms-office.activeX"/>
  <Override PartName="/ppt/activeX/activeX10.xml" ContentType="application/vnd.ms-office.activeX+xml"/>
  <Override PartName="/ppt/activeX/activeX10.bin" ContentType="application/vnd.ms-office.activeX"/>
  <Override PartName="/ppt/activeX/activeX11.xml" ContentType="application/vnd.ms-office.activeX+xml"/>
  <Override PartName="/ppt/activeX/activeX11.bin" ContentType="application/vnd.ms-office.activeX"/>
  <Override PartName="/ppt/activeX/activeX12.xml" ContentType="application/vnd.ms-office.activeX+xml"/>
  <Override PartName="/ppt/activeX/activeX12.bin" ContentType="application/vnd.ms-office.activeX"/>
  <Override PartName="/ppt/activeX/activeX13.xml" ContentType="application/vnd.ms-office.activeX+xml"/>
  <Override PartName="/ppt/activeX/activeX13.bin" ContentType="application/vnd.ms-office.activeX"/>
  <Override PartName="/ppt/activeX/activeX14.xml" ContentType="application/vnd.ms-office.activeX+xml"/>
  <Override PartName="/ppt/activeX/activeX14.bin" ContentType="application/vnd.ms-office.activeX"/>
  <Override PartName="/ppt/activeX/activeX15.xml" ContentType="application/vnd.ms-office.activeX+xml"/>
  <Override PartName="/ppt/activeX/activeX15.bin" ContentType="application/vnd.ms-office.activeX"/>
  <Override PartName="/ppt/activeX/activeX16.xml" ContentType="application/vnd.ms-office.activeX+xml"/>
  <Override PartName="/ppt/activeX/activeX16.bin" ContentType="application/vnd.ms-office.activeX"/>
  <Override PartName="/ppt/activeX/activeX17.xml" ContentType="application/vnd.ms-office.activeX+xml"/>
  <Override PartName="/ppt/activeX/activeX17.bin" ContentType="application/vnd.ms-office.activeX"/>
  <Override PartName="/ppt/activeX/activeX18.xml" ContentType="application/vnd.ms-office.activeX+xml"/>
  <Override PartName="/ppt/activeX/activeX18.bin" ContentType="application/vnd.ms-office.activeX"/>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81" r:id="rId24"/>
    <p:sldId id="287" r:id="rId25"/>
    <p:sldId id="280" r:id="rId26"/>
    <p:sldId id="279" r:id="rId27"/>
    <p:sldId id="285" r:id="rId28"/>
    <p:sldId id="284" r:id="rId29"/>
    <p:sldId id="283" r:id="rId30"/>
    <p:sldId id="282" r:id="rId31"/>
    <p:sldId id="286" r:id="rId32"/>
    <p:sldId id="288" r:id="rId33"/>
    <p:sldId id="289" r:id="rId34"/>
    <p:sldId id="290" r:id="rId35"/>
    <p:sldId id="291" r:id="rId36"/>
    <p:sldId id="292" r:id="rId37"/>
    <p:sldId id="293" r:id="rId38"/>
    <p:sldId id="294" r:id="rId39"/>
    <p:sldId id="295" r:id="rId40"/>
    <p:sldId id="301" r:id="rId41"/>
    <p:sldId id="296" r:id="rId42"/>
    <p:sldId id="297" r:id="rId43"/>
    <p:sldId id="298" r:id="rId44"/>
    <p:sldId id="299" r:id="rId45"/>
    <p:sldId id="302" r:id="rId46"/>
    <p:sldId id="303" r:id="rId47"/>
    <p:sldId id="307" r:id="rId48"/>
    <p:sldId id="308" r:id="rId49"/>
    <p:sldId id="304" r:id="rId50"/>
    <p:sldId id="305" r:id="rId51"/>
    <p:sldId id="30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94682" autoAdjust="0"/>
  </p:normalViewPr>
  <p:slideViewPr>
    <p:cSldViewPr>
      <p:cViewPr varScale="1">
        <p:scale>
          <a:sx n="68" d="100"/>
          <a:sy n="68" d="100"/>
        </p:scale>
        <p:origin x="-835" y="-62"/>
      </p:cViewPr>
      <p:guideLst>
        <p:guide orient="horz" pos="2160"/>
        <p:guide pos="2880"/>
      </p:guideLst>
    </p:cSldViewPr>
  </p:slideViewPr>
  <p:outlineViewPr>
    <p:cViewPr>
      <p:scale>
        <a:sx n="33" d="100"/>
        <a:sy n="33" d="100"/>
      </p:scale>
      <p:origin x="0" y="120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5512D11A-5CC6-11CF-8D67-00AA00BDCE1D}" ax:persistence="persistStream" r:id="rId1"/>
</file>

<file path=ppt/activeX/activeX10.xml><?xml version="1.0" encoding="utf-8"?>
<ax:ocx xmlns:ax="http://schemas.microsoft.com/office/2006/activeX" xmlns:r="http://schemas.openxmlformats.org/officeDocument/2006/relationships" ax:classid="{5512D11A-5CC6-11CF-8D67-00AA00BDCE1D}" ax:persistence="persistStream" r:id="rId1"/>
</file>

<file path=ppt/activeX/activeX11.xml><?xml version="1.0" encoding="utf-8"?>
<ax:ocx xmlns:ax="http://schemas.microsoft.com/office/2006/activeX" xmlns:r="http://schemas.openxmlformats.org/officeDocument/2006/relationships" ax:classid="{5512D110-5CC6-11CF-8D67-00AA00BDCE1D}" ax:persistence="persistStream" r:id="rId1"/>
</file>

<file path=ppt/activeX/activeX12.xml><?xml version="1.0" encoding="utf-8"?>
<ax:ocx xmlns:ax="http://schemas.microsoft.com/office/2006/activeX" xmlns:r="http://schemas.openxmlformats.org/officeDocument/2006/relationships" ax:classid="{5512D122-5CC6-11CF-8D67-00AA00BDCE1D}" ax:persistence="persistStream" r:id="rId1"/>
</file>

<file path=ppt/activeX/activeX13.xml><?xml version="1.0" encoding="utf-8"?>
<ax:ocx xmlns:ax="http://schemas.microsoft.com/office/2006/activeX" xmlns:r="http://schemas.openxmlformats.org/officeDocument/2006/relationships" ax:classid="{5512D11C-5CC6-11CF-8D67-00AA00BDCE1D}" ax:persistence="persistStream" r:id="rId1"/>
</file>

<file path=ppt/activeX/activeX14.xml><?xml version="1.0" encoding="utf-8"?>
<ax:ocx xmlns:ax="http://schemas.microsoft.com/office/2006/activeX" xmlns:r="http://schemas.openxmlformats.org/officeDocument/2006/relationships" ax:classid="{5512D11C-5CC6-11CF-8D67-00AA00BDCE1D}" ax:persistence="persistStream" r:id="rId1"/>
</file>

<file path=ppt/activeX/activeX15.xml><?xml version="1.0" encoding="utf-8"?>
<ax:ocx xmlns:ax="http://schemas.microsoft.com/office/2006/activeX" xmlns:r="http://schemas.openxmlformats.org/officeDocument/2006/relationships" ax:classid="{5512D110-5CC6-11CF-8D67-00AA00BDCE1D}" ax:persistence="persistStream" r:id="rId1"/>
</file>

<file path=ppt/activeX/activeX16.xml><?xml version="1.0" encoding="utf-8"?>
<ax:ocx xmlns:ax="http://schemas.microsoft.com/office/2006/activeX" xmlns:r="http://schemas.openxmlformats.org/officeDocument/2006/relationships" ax:classid="{5512D11C-5CC6-11CF-8D67-00AA00BDCE1D}" ax:persistence="persistStream" r:id="rId1"/>
</file>

<file path=ppt/activeX/activeX17.xml><?xml version="1.0" encoding="utf-8"?>
<ax:ocx xmlns:ax="http://schemas.microsoft.com/office/2006/activeX" xmlns:r="http://schemas.openxmlformats.org/officeDocument/2006/relationships" ax:classid="{5512D11A-5CC6-11CF-8D67-00AA00BDCE1D}" ax:persistence="persistStream" r:id="rId1"/>
</file>

<file path=ppt/activeX/activeX18.xml><?xml version="1.0" encoding="utf-8"?>
<ax:ocx xmlns:ax="http://schemas.microsoft.com/office/2006/activeX" xmlns:r="http://schemas.openxmlformats.org/officeDocument/2006/relationships" ax:classid="{5512D110-5CC6-11CF-8D67-00AA00BDCE1D}" ax:persistence="persistStream" r:id="rId1"/>
</file>

<file path=ppt/activeX/activeX2.xml><?xml version="1.0" encoding="utf-8"?>
<ax:ocx xmlns:ax="http://schemas.microsoft.com/office/2006/activeX" xmlns:r="http://schemas.openxmlformats.org/officeDocument/2006/relationships" ax:classid="{5512D110-5CC6-11CF-8D67-00AA00BDCE1D}" ax:persistence="persistStream" r:id="rId1"/>
</file>

<file path=ppt/activeX/activeX3.xml><?xml version="1.0" encoding="utf-8"?>
<ax:ocx xmlns:ax="http://schemas.microsoft.com/office/2006/activeX" xmlns:r="http://schemas.openxmlformats.org/officeDocument/2006/relationships" ax:classid="{5512D122-5CC6-11CF-8D67-00AA00BDCE1D}" ax:persistence="persistStream" r:id="rId1"/>
</file>

<file path=ppt/activeX/activeX4.xml><?xml version="1.0" encoding="utf-8"?>
<ax:ocx xmlns:ax="http://schemas.microsoft.com/office/2006/activeX" xmlns:r="http://schemas.openxmlformats.org/officeDocument/2006/relationships" ax:classid="{5512D11C-5CC6-11CF-8D67-00AA00BDCE1D}" ax:persistence="persistStream" r:id="rId1"/>
</file>

<file path=ppt/activeX/activeX5.xml><?xml version="1.0" encoding="utf-8"?>
<ax:ocx xmlns:ax="http://schemas.microsoft.com/office/2006/activeX" xmlns:r="http://schemas.openxmlformats.org/officeDocument/2006/relationships" ax:classid="{5512D11C-5CC6-11CF-8D67-00AA00BDCE1D}" ax:persistence="persistStream" r:id="rId1"/>
</file>

<file path=ppt/activeX/activeX6.xml><?xml version="1.0" encoding="utf-8"?>
<ax:ocx xmlns:ax="http://schemas.microsoft.com/office/2006/activeX" xmlns:r="http://schemas.openxmlformats.org/officeDocument/2006/relationships" ax:classid="{5512D110-5CC6-11CF-8D67-00AA00BDCE1D}" ax:persistence="persistStream" r:id="rId1"/>
</file>

<file path=ppt/activeX/activeX7.xml><?xml version="1.0" encoding="utf-8"?>
<ax:ocx xmlns:ax="http://schemas.microsoft.com/office/2006/activeX" xmlns:r="http://schemas.openxmlformats.org/officeDocument/2006/relationships" ax:classid="{5512D11C-5CC6-11CF-8D67-00AA00BDCE1D}" ax:persistence="persistStream" r:id="rId1"/>
</file>

<file path=ppt/activeX/activeX8.xml><?xml version="1.0" encoding="utf-8"?>
<ax:ocx xmlns:ax="http://schemas.microsoft.com/office/2006/activeX" xmlns:r="http://schemas.openxmlformats.org/officeDocument/2006/relationships" ax:classid="{5512D11A-5CC6-11CF-8D67-00AA00BDCE1D}" ax:persistence="persistStream" r:id="rId1"/>
</file>

<file path=ppt/activeX/activeX9.xml><?xml version="1.0" encoding="utf-8"?>
<ax:ocx xmlns:ax="http://schemas.microsoft.com/office/2006/activeX" xmlns:r="http://schemas.openxmlformats.org/officeDocument/2006/relationships" ax:classid="{5512D110-5CC6-11CF-8D67-00AA00BDCE1D}" ax:persistence="persistStream" r:id="rId1"/>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 Id="rId9"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22.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 Id="rId9" Type="http://schemas.openxmlformats.org/officeDocument/2006/relationships/image" Target="../media/image5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ACC57962-C1E5-4074-BD28-C80CC780A85C}" type="datetimeFigureOut">
              <a:rPr lang="en-US" smtClean="0"/>
              <a:t>8/5/2015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AF861FB1-9A3F-4EE3-8841-8D21A7C83D9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C57962-C1E5-4074-BD28-C80CC780A85C}" type="datetimeFigureOut">
              <a:rPr lang="en-US" smtClean="0"/>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61FB1-9A3F-4EE3-8841-8D21A7C83D9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C57962-C1E5-4074-BD28-C80CC780A85C}" type="datetimeFigureOut">
              <a:rPr lang="en-US" smtClean="0"/>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61FB1-9A3F-4EE3-8841-8D21A7C83D9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CC57962-C1E5-4074-BD28-C80CC780A85C}" type="datetimeFigureOut">
              <a:rPr lang="en-US" smtClean="0"/>
              <a:t>8/5/2015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AF861FB1-9A3F-4EE3-8841-8D21A7C83D9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ACC57962-C1E5-4074-BD28-C80CC780A85C}" type="datetimeFigureOut">
              <a:rPr lang="en-US" smtClean="0"/>
              <a:t>8/5/2015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AF861FB1-9A3F-4EE3-8841-8D21A7C83D91}"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ACC57962-C1E5-4074-BD28-C80CC780A85C}" type="datetimeFigureOut">
              <a:rPr lang="en-US" smtClean="0"/>
              <a:t>8/5/2015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F861FB1-9A3F-4EE3-8841-8D21A7C83D9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ACC57962-C1E5-4074-BD28-C80CC780A85C}" type="datetimeFigureOut">
              <a:rPr lang="en-US" smtClean="0"/>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AF861FB1-9A3F-4EE3-8841-8D21A7C83D91}"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CC57962-C1E5-4074-BD28-C80CC780A85C}" type="datetimeFigureOut">
              <a:rPr lang="en-US" smtClean="0"/>
              <a:t>8/5/2015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61FB1-9A3F-4EE3-8841-8D21A7C83D9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CC57962-C1E5-4074-BD28-C80CC780A85C}" type="datetimeFigureOut">
              <a:rPr lang="en-US" smtClean="0"/>
              <a:t>8/5/2015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61FB1-9A3F-4EE3-8841-8D21A7C83D9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CC57962-C1E5-4074-BD28-C80CC780A85C}" type="datetimeFigureOut">
              <a:rPr lang="en-US" smtClean="0"/>
              <a:t>8/5/2015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61FB1-9A3F-4EE3-8841-8D21A7C83D9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ACC57962-C1E5-4074-BD28-C80CC780A85C}" type="datetimeFigureOut">
              <a:rPr lang="en-US" smtClean="0"/>
              <a:t>8/5/2015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F861FB1-9A3F-4EE3-8841-8D21A7C83D91}"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CC57962-C1E5-4074-BD28-C80CC780A85C}" type="datetimeFigureOut">
              <a:rPr lang="en-US" smtClean="0"/>
              <a:t>8/5/2015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F861FB1-9A3F-4EE3-8841-8D21A7C83D91}"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control" Target="../activeX/activeX7.xml"/><Relationship Id="rId13" Type="http://schemas.openxmlformats.org/officeDocument/2006/relationships/image" Target="../media/image32.jpeg"/><Relationship Id="rId18" Type="http://schemas.openxmlformats.org/officeDocument/2006/relationships/image" Target="../media/image36.wmf"/><Relationship Id="rId3" Type="http://schemas.openxmlformats.org/officeDocument/2006/relationships/control" Target="../activeX/activeX2.xml"/><Relationship Id="rId21" Type="http://schemas.openxmlformats.org/officeDocument/2006/relationships/image" Target="../media/image39.wmf"/><Relationship Id="rId7" Type="http://schemas.openxmlformats.org/officeDocument/2006/relationships/control" Target="../activeX/activeX6.xml"/><Relationship Id="rId12" Type="http://schemas.openxmlformats.org/officeDocument/2006/relationships/image" Target="../media/image31.gif"/><Relationship Id="rId17" Type="http://schemas.openxmlformats.org/officeDocument/2006/relationships/image" Target="../media/image35.wmf"/><Relationship Id="rId2" Type="http://schemas.openxmlformats.org/officeDocument/2006/relationships/control" Target="../activeX/activeX1.xml"/><Relationship Id="rId16" Type="http://schemas.openxmlformats.org/officeDocument/2006/relationships/image" Target="../media/image34.wmf"/><Relationship Id="rId20" Type="http://schemas.openxmlformats.org/officeDocument/2006/relationships/image" Target="../media/image38.wmf"/><Relationship Id="rId1" Type="http://schemas.openxmlformats.org/officeDocument/2006/relationships/vmlDrawing" Target="../drawings/vmlDrawing3.vml"/><Relationship Id="rId6" Type="http://schemas.openxmlformats.org/officeDocument/2006/relationships/control" Target="../activeX/activeX5.xml"/><Relationship Id="rId11" Type="http://schemas.openxmlformats.org/officeDocument/2006/relationships/slideLayout" Target="../slideLayouts/slideLayout2.xml"/><Relationship Id="rId5" Type="http://schemas.openxmlformats.org/officeDocument/2006/relationships/control" Target="../activeX/activeX4.xml"/><Relationship Id="rId15" Type="http://schemas.openxmlformats.org/officeDocument/2006/relationships/image" Target="../media/image33.wmf"/><Relationship Id="rId23" Type="http://schemas.openxmlformats.org/officeDocument/2006/relationships/image" Target="../media/image41.wmf"/><Relationship Id="rId10" Type="http://schemas.openxmlformats.org/officeDocument/2006/relationships/control" Target="../activeX/activeX9.xml"/><Relationship Id="rId19" Type="http://schemas.openxmlformats.org/officeDocument/2006/relationships/image" Target="../media/image37.wmf"/><Relationship Id="rId4" Type="http://schemas.openxmlformats.org/officeDocument/2006/relationships/control" Target="../activeX/activeX3.xml"/><Relationship Id="rId9" Type="http://schemas.openxmlformats.org/officeDocument/2006/relationships/control" Target="../activeX/activeX8.xml"/><Relationship Id="rId14" Type="http://schemas.openxmlformats.org/officeDocument/2006/relationships/hyperlink" Target="http://www.mfjenterprises.com/Product.php?productid=MFJ-9315K" TargetMode="External"/><Relationship Id="rId22" Type="http://schemas.openxmlformats.org/officeDocument/2006/relationships/image" Target="../media/image40.wmf"/></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1.gif"/><Relationship Id="rId1" Type="http://schemas.openxmlformats.org/officeDocument/2006/relationships/slideLayout" Target="../slideLayouts/slideLayout2.xml"/><Relationship Id="rId4" Type="http://schemas.openxmlformats.org/officeDocument/2006/relationships/hyperlink" Target="http://www.mfjenterprises.com/Product.php?productid=MFJ-9015" TargetMode="External"/></Relationships>
</file>

<file path=ppt/slides/_rels/slide28.xml.rels><?xml version="1.0" encoding="UTF-8" standalone="yes"?>
<Relationships xmlns="http://schemas.openxmlformats.org/package/2006/relationships"><Relationship Id="rId8" Type="http://schemas.openxmlformats.org/officeDocument/2006/relationships/control" Target="../activeX/activeX16.xml"/><Relationship Id="rId13" Type="http://schemas.openxmlformats.org/officeDocument/2006/relationships/image" Target="../media/image52.jpeg"/><Relationship Id="rId18" Type="http://schemas.openxmlformats.org/officeDocument/2006/relationships/image" Target="../media/image55.wmf"/><Relationship Id="rId3" Type="http://schemas.openxmlformats.org/officeDocument/2006/relationships/control" Target="../activeX/activeX11.xml"/><Relationship Id="rId21" Type="http://schemas.openxmlformats.org/officeDocument/2006/relationships/image" Target="../media/image58.wmf"/><Relationship Id="rId7" Type="http://schemas.openxmlformats.org/officeDocument/2006/relationships/control" Target="../activeX/activeX15.xml"/><Relationship Id="rId12" Type="http://schemas.openxmlformats.org/officeDocument/2006/relationships/image" Target="../media/image31.gif"/><Relationship Id="rId17" Type="http://schemas.openxmlformats.org/officeDocument/2006/relationships/image" Target="../media/image54.wmf"/><Relationship Id="rId2" Type="http://schemas.openxmlformats.org/officeDocument/2006/relationships/control" Target="../activeX/activeX10.xml"/><Relationship Id="rId16" Type="http://schemas.openxmlformats.org/officeDocument/2006/relationships/image" Target="../media/image53.wmf"/><Relationship Id="rId20" Type="http://schemas.openxmlformats.org/officeDocument/2006/relationships/image" Target="../media/image57.wmf"/><Relationship Id="rId1" Type="http://schemas.openxmlformats.org/officeDocument/2006/relationships/vmlDrawing" Target="../drawings/vmlDrawing4.vml"/><Relationship Id="rId6" Type="http://schemas.openxmlformats.org/officeDocument/2006/relationships/control" Target="../activeX/activeX14.xml"/><Relationship Id="rId11" Type="http://schemas.openxmlformats.org/officeDocument/2006/relationships/slideLayout" Target="../slideLayouts/slideLayout2.xml"/><Relationship Id="rId5" Type="http://schemas.openxmlformats.org/officeDocument/2006/relationships/control" Target="../activeX/activeX13.xml"/><Relationship Id="rId15" Type="http://schemas.openxmlformats.org/officeDocument/2006/relationships/image" Target="../media/image33.wmf"/><Relationship Id="rId23" Type="http://schemas.openxmlformats.org/officeDocument/2006/relationships/image" Target="../media/image59.wmf"/><Relationship Id="rId10" Type="http://schemas.openxmlformats.org/officeDocument/2006/relationships/control" Target="../activeX/activeX18.xml"/><Relationship Id="rId19" Type="http://schemas.openxmlformats.org/officeDocument/2006/relationships/image" Target="../media/image56.wmf"/><Relationship Id="rId4" Type="http://schemas.openxmlformats.org/officeDocument/2006/relationships/control" Target="../activeX/activeX12.xml"/><Relationship Id="rId9" Type="http://schemas.openxmlformats.org/officeDocument/2006/relationships/control" Target="../activeX/activeX17.xml"/><Relationship Id="rId14" Type="http://schemas.openxmlformats.org/officeDocument/2006/relationships/hyperlink" Target="http://www.mfjenterprises.com/Product.php?productid=MFJ-9120B" TargetMode="External"/><Relationship Id="rId22" Type="http://schemas.openxmlformats.org/officeDocument/2006/relationships/image" Target="../media/image40.wmf"/></Relationships>
</file>

<file path=ppt/slides/_rels/slide2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31.gif"/><Relationship Id="rId1" Type="http://schemas.openxmlformats.org/officeDocument/2006/relationships/slideLayout" Target="../slideLayouts/slideLayout2.xml"/><Relationship Id="rId4" Type="http://schemas.openxmlformats.org/officeDocument/2006/relationships/hyperlink" Target="http://www.mfjenterprises.com/Product.php?productid=MFJ-9410X"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qrparci.org/" TargetMode="External"/><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hyperlink" Target="http://www.nogaqrp.org/mainmenu.htm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fix.net/" TargetMode="Externa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447800"/>
            <a:ext cx="7772400" cy="3581399"/>
          </a:xfrm>
        </p:spPr>
        <p:txBody>
          <a:bodyPr anchor="t"/>
          <a:lstStyle/>
          <a:p>
            <a:pPr algn="ctr"/>
            <a:r>
              <a:rPr lang="en-US" sz="5400" dirty="0" smtClean="0">
                <a:latin typeface="Arial" panose="020B0604020202020204" pitchFamily="34" charset="0"/>
                <a:cs typeface="Arial" panose="020B0604020202020204" pitchFamily="34" charset="0"/>
              </a:rPr>
              <a:t>QRP</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Low Power Ham Radio</a:t>
            </a:r>
            <a:br>
              <a:rPr lang="en-US" dirty="0" smtClean="0">
                <a:latin typeface="Arial" panose="020B0604020202020204" pitchFamily="34" charset="0"/>
                <a:cs typeface="Arial" panose="020B0604020202020204" pitchFamily="34" charset="0"/>
              </a:rPr>
            </a:br>
            <a:r>
              <a:rPr lang="en-US" i="1" dirty="0" smtClean="0">
                <a:latin typeface="Arial" panose="020B0604020202020204" pitchFamily="34" charset="0"/>
                <a:cs typeface="Arial" panose="020B0604020202020204" pitchFamily="34" charset="0"/>
              </a:rPr>
              <a:t>Less than 5 watts</a:t>
            </a:r>
            <a:endParaRPr lang="en-US" i="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US" b="1" dirty="0" smtClean="0">
                <a:solidFill>
                  <a:schemeClr val="tx1"/>
                </a:solidFill>
              </a:rPr>
              <a:t>By John Bartos (AB3LZ)</a:t>
            </a:r>
            <a:endParaRPr lang="en-US" b="1" dirty="0">
              <a:solidFill>
                <a:schemeClr val="tx1"/>
              </a:solidFill>
            </a:endParaRPr>
          </a:p>
        </p:txBody>
      </p:sp>
      <p:pic>
        <p:nvPicPr>
          <p:cNvPr id="1026" name="Picture 2" descr="W3OI"/>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65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6200" y="76200"/>
            <a:ext cx="1143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578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QRP In General</a:t>
            </a:r>
          </a:p>
        </p:txBody>
      </p:sp>
      <p:sp>
        <p:nvSpPr>
          <p:cNvPr id="3" name="Content Placeholder 2"/>
          <p:cNvSpPr>
            <a:spLocks noGrp="1"/>
          </p:cNvSpPr>
          <p:nvPr>
            <p:ph idx="1"/>
          </p:nvPr>
        </p:nvSpPr>
        <p:spPr/>
        <p:txBody>
          <a:bodyPr>
            <a:normAutofit lnSpcReduction="10000"/>
          </a:bodyPr>
          <a:lstStyle/>
          <a:p>
            <a:pPr>
              <a:buFontTx/>
              <a:buChar char="•"/>
            </a:pPr>
            <a:r>
              <a:rPr lang="en-US" sz="3500" b="1" dirty="0"/>
              <a:t>What is QRP and Why Use it?</a:t>
            </a:r>
          </a:p>
          <a:p>
            <a:pPr>
              <a:buFontTx/>
              <a:buChar char="•"/>
            </a:pPr>
            <a:r>
              <a:rPr lang="en-US" sz="3500" b="1" dirty="0">
                <a:solidFill>
                  <a:srgbClr val="FF0000"/>
                </a:solidFill>
              </a:rPr>
              <a:t>Overview of QRP Kits</a:t>
            </a:r>
          </a:p>
          <a:p>
            <a:pPr lvl="1">
              <a:buFontTx/>
              <a:buChar char="–"/>
            </a:pPr>
            <a:r>
              <a:rPr lang="en-US" sz="3000" b="1" dirty="0">
                <a:solidFill>
                  <a:srgbClr val="FF0000"/>
                </a:solidFill>
              </a:rPr>
              <a:t>Small projects</a:t>
            </a:r>
          </a:p>
          <a:p>
            <a:pPr lvl="1">
              <a:buFontTx/>
              <a:buChar char="–"/>
            </a:pPr>
            <a:r>
              <a:rPr lang="en-US" sz="3000" b="1" dirty="0"/>
              <a:t>Intermediate kits</a:t>
            </a:r>
          </a:p>
          <a:p>
            <a:pPr lvl="1">
              <a:buFontTx/>
              <a:buChar char="–"/>
            </a:pPr>
            <a:r>
              <a:rPr lang="en-US" sz="3000" b="1" dirty="0"/>
              <a:t>Advanced kits</a:t>
            </a:r>
          </a:p>
          <a:p>
            <a:pPr>
              <a:buFontTx/>
              <a:buChar char="•"/>
            </a:pPr>
            <a:r>
              <a:rPr lang="en-US" sz="3500" b="1" dirty="0" smtClean="0"/>
              <a:t>Using </a:t>
            </a:r>
            <a:r>
              <a:rPr lang="en-US" sz="3500" b="1" dirty="0"/>
              <a:t>Commercial </a:t>
            </a:r>
            <a:r>
              <a:rPr lang="en-US" sz="3500" b="1" dirty="0" smtClean="0"/>
              <a:t>Amateur Radios </a:t>
            </a:r>
            <a:r>
              <a:rPr lang="en-US" sz="3500" b="1" dirty="0"/>
              <a:t>for QRP</a:t>
            </a:r>
          </a:p>
          <a:p>
            <a:pPr>
              <a:buFontTx/>
              <a:buChar char="•"/>
            </a:pPr>
            <a:r>
              <a:rPr lang="en-US" sz="3500" b="1" dirty="0" smtClean="0"/>
              <a:t>Clubs &amp; Web Sites</a:t>
            </a:r>
            <a:endParaRPr lang="en-US" sz="3500" b="1" dirty="0"/>
          </a:p>
          <a:p>
            <a:pPr>
              <a:buFontTx/>
              <a:buChar char="•"/>
            </a:pPr>
            <a:r>
              <a:rPr lang="en-US" sz="3500" b="1" dirty="0" smtClean="0"/>
              <a:t>Questions</a:t>
            </a:r>
            <a:r>
              <a:rPr lang="en-US" sz="3500" b="1" dirty="0"/>
              <a:t>?</a:t>
            </a:r>
          </a:p>
          <a:p>
            <a:endParaRPr lang="en-US" dirty="0"/>
          </a:p>
        </p:txBody>
      </p:sp>
    </p:spTree>
    <p:extLst>
      <p:ext uri="{BB962C8B-B14F-4D97-AF65-F5344CB8AC3E}">
        <p14:creationId xmlns:p14="http://schemas.microsoft.com/office/powerpoint/2010/main" val="2757196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effectLst>
                  <a:outerShdw blurRad="38100" dist="38100" dir="2700000" algn="tl">
                    <a:srgbClr val="C0C0C0"/>
                  </a:outerShdw>
                </a:effectLst>
              </a:rPr>
              <a:t>The “Tuna Tin 2” </a:t>
            </a:r>
            <a:br>
              <a:rPr lang="en-US" dirty="0">
                <a:solidFill>
                  <a:srgbClr val="FF0000"/>
                </a:solidFill>
                <a:effectLst>
                  <a:outerShdw blurRad="38100" dist="38100" dir="2700000" algn="tl">
                    <a:srgbClr val="C0C0C0"/>
                  </a:outerShdw>
                </a:effectLst>
              </a:rPr>
            </a:br>
            <a:endParaRPr lang="en-US" dirty="0"/>
          </a:p>
        </p:txBody>
      </p:sp>
      <p:pic>
        <p:nvPicPr>
          <p:cNvPr id="4" name="Picture 5" descr="C:\Files\Radio\Why QRP\Files for QRP Show and Tell\tt2 w1fb 197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4124042" cy="45259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Files\Radio\Why QRP\Files for QRP Show and Tell\tunatin current ver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371600"/>
            <a:ext cx="3341688" cy="3886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133600" y="5943600"/>
            <a:ext cx="4572000" cy="707886"/>
          </a:xfrm>
          <a:prstGeom prst="rect">
            <a:avLst/>
          </a:prstGeom>
        </p:spPr>
        <p:txBody>
          <a:bodyPr>
            <a:spAutoFit/>
          </a:bodyPr>
          <a:lstStyle/>
          <a:p>
            <a:pPr>
              <a:buFontTx/>
              <a:buChar char="•"/>
            </a:pPr>
            <a:r>
              <a:rPr lang="en-US" sz="2000" b="1" dirty="0">
                <a:effectLst>
                  <a:outerShdw blurRad="38100" dist="38100" dir="2700000" algn="tl">
                    <a:srgbClr val="C0C0C0"/>
                  </a:outerShdw>
                </a:effectLst>
              </a:rPr>
              <a:t>Simple Transmitter, less than 1W</a:t>
            </a:r>
          </a:p>
          <a:p>
            <a:pPr>
              <a:buFontTx/>
              <a:buChar char="•"/>
            </a:pPr>
            <a:r>
              <a:rPr lang="en-US" sz="2000" b="1" dirty="0">
                <a:effectLst>
                  <a:outerShdw blurRad="38100" dist="38100" dir="2700000" algn="tl">
                    <a:srgbClr val="C0C0C0"/>
                  </a:outerShdw>
                </a:effectLst>
              </a:rPr>
              <a:t> W1FB original design</a:t>
            </a:r>
          </a:p>
        </p:txBody>
      </p:sp>
    </p:spTree>
    <p:extLst>
      <p:ext uri="{BB962C8B-B14F-4D97-AF65-F5344CB8AC3E}">
        <p14:creationId xmlns:p14="http://schemas.microsoft.com/office/powerpoint/2010/main" val="2879187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180" y="457200"/>
            <a:ext cx="8686800" cy="838200"/>
          </a:xfrm>
        </p:spPr>
        <p:txBody>
          <a:bodyPr>
            <a:noAutofit/>
          </a:bodyPr>
          <a:lstStyle/>
          <a:p>
            <a:r>
              <a:rPr lang="en-US" sz="4000" dirty="0">
                <a:solidFill>
                  <a:srgbClr val="FF0000"/>
                </a:solidFill>
                <a:effectLst>
                  <a:outerShdw blurRad="38100" dist="38100" dir="2700000" algn="tl">
                    <a:srgbClr val="C0C0C0"/>
                  </a:outerShdw>
                </a:effectLst>
              </a:rPr>
              <a:t>The “Pixie” </a:t>
            </a:r>
            <a:br>
              <a:rPr lang="en-US" sz="4000" dirty="0">
                <a:solidFill>
                  <a:srgbClr val="FF0000"/>
                </a:solidFill>
                <a:effectLst>
                  <a:outerShdw blurRad="38100" dist="38100" dir="2700000" algn="tl">
                    <a:srgbClr val="C0C0C0"/>
                  </a:outerShdw>
                </a:effectLst>
              </a:rPr>
            </a:br>
            <a:endParaRPr lang="en-US" sz="4000" dirty="0"/>
          </a:p>
        </p:txBody>
      </p:sp>
      <p:pic>
        <p:nvPicPr>
          <p:cNvPr id="4" name="Picture 2" descr="C:\Ham\QRP Talk\pixie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37592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Ham\QRP Talk\pixi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352800"/>
            <a:ext cx="4038600" cy="30289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08156" y="5105400"/>
            <a:ext cx="4572000" cy="707886"/>
          </a:xfrm>
          <a:prstGeom prst="rect">
            <a:avLst/>
          </a:prstGeom>
        </p:spPr>
        <p:txBody>
          <a:bodyPr>
            <a:spAutoFit/>
          </a:bodyPr>
          <a:lstStyle/>
          <a:p>
            <a:pPr>
              <a:buFontTx/>
              <a:buChar char="•"/>
            </a:pPr>
            <a:r>
              <a:rPr lang="en-US" sz="2000" b="1" dirty="0">
                <a:effectLst>
                  <a:outerShdw blurRad="38100" dist="38100" dir="2700000" algn="tl">
                    <a:srgbClr val="C0C0C0"/>
                  </a:outerShdw>
                </a:effectLst>
              </a:rPr>
              <a:t>Simple 250mW transceiver kit from HSC Electronics</a:t>
            </a:r>
          </a:p>
        </p:txBody>
      </p:sp>
    </p:spTree>
    <p:extLst>
      <p:ext uri="{BB962C8B-B14F-4D97-AF65-F5344CB8AC3E}">
        <p14:creationId xmlns:p14="http://schemas.microsoft.com/office/powerpoint/2010/main" val="4179208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effectLst>
                  <a:outerShdw blurRad="38100" dist="38100" dir="2700000" algn="tl">
                    <a:srgbClr val="C0C0C0"/>
                  </a:outerShdw>
                </a:effectLst>
              </a:rPr>
              <a:t>NMØS Ham Can </a:t>
            </a:r>
            <a:r>
              <a:rPr lang="en-US" dirty="0" smtClean="0">
                <a:solidFill>
                  <a:srgbClr val="FF0000"/>
                </a:solidFill>
                <a:effectLst>
                  <a:outerShdw blurRad="38100" dist="38100" dir="2700000" algn="tl">
                    <a:srgbClr val="C0C0C0"/>
                  </a:outerShdw>
                </a:effectLst>
              </a:rPr>
              <a:t>Minimalist </a:t>
            </a:r>
            <a:r>
              <a:rPr lang="en-US" dirty="0" err="1" smtClean="0">
                <a:solidFill>
                  <a:srgbClr val="FF0000"/>
                </a:solidFill>
                <a:effectLst>
                  <a:outerShdw blurRad="38100" dist="38100" dir="2700000" algn="tl">
                    <a:srgbClr val="C0C0C0"/>
                  </a:outerShdw>
                </a:effectLst>
              </a:rPr>
              <a:t>Xcvr</a:t>
            </a:r>
            <a:r>
              <a:rPr lang="en-US" dirty="0">
                <a:solidFill>
                  <a:srgbClr val="FF0000"/>
                </a:solidFill>
                <a:effectLst>
                  <a:outerShdw blurRad="38100" dist="38100" dir="2700000" algn="tl">
                    <a:srgbClr val="C0C0C0"/>
                  </a:outerShdw>
                </a:effectLst>
              </a:rPr>
              <a:t/>
            </a:r>
            <a:br>
              <a:rPr lang="en-US" dirty="0">
                <a:solidFill>
                  <a:srgbClr val="FF0000"/>
                </a:solidFill>
                <a:effectLst>
                  <a:outerShdw blurRad="38100" dist="38100" dir="2700000" algn="tl">
                    <a:srgbClr val="C0C0C0"/>
                  </a:outerShdw>
                </a:effectLst>
              </a:rPr>
            </a:br>
            <a:endParaRPr lang="en-US" dirty="0"/>
          </a:p>
        </p:txBody>
      </p:sp>
      <p:pic>
        <p:nvPicPr>
          <p:cNvPr id="4" name="Picture 103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0" y="1219200"/>
            <a:ext cx="3962400" cy="4294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6000" y="5791200"/>
            <a:ext cx="4572000" cy="1046440"/>
          </a:xfrm>
          <a:prstGeom prst="rect">
            <a:avLst/>
          </a:prstGeom>
        </p:spPr>
        <p:txBody>
          <a:bodyPr>
            <a:spAutoFit/>
          </a:bodyPr>
          <a:lstStyle/>
          <a:p>
            <a:pPr algn="ctr">
              <a:spcBef>
                <a:spcPct val="50000"/>
              </a:spcBef>
            </a:pPr>
            <a:r>
              <a:rPr lang="en-US" sz="2000" b="1" dirty="0">
                <a:effectLst>
                  <a:outerShdw blurRad="38100" dist="38100" dir="2700000" algn="tl">
                    <a:srgbClr val="C0C0C0"/>
                  </a:outerShdw>
                </a:effectLst>
              </a:rPr>
              <a:t>Crystal controlled, </a:t>
            </a:r>
            <a:r>
              <a:rPr lang="en-US" sz="2000" b="1" dirty="0" err="1">
                <a:effectLst>
                  <a:outerShdw blurRad="38100" dist="38100" dir="2700000" algn="tl">
                    <a:srgbClr val="C0C0C0"/>
                  </a:outerShdw>
                </a:effectLst>
              </a:rPr>
              <a:t>regen</a:t>
            </a:r>
            <a:r>
              <a:rPr lang="en-US" sz="2000" b="1" dirty="0">
                <a:effectLst>
                  <a:outerShdw blurRad="38100" dist="38100" dir="2700000" algn="tl">
                    <a:srgbClr val="C0C0C0"/>
                  </a:outerShdw>
                </a:effectLst>
              </a:rPr>
              <a:t> </a:t>
            </a:r>
            <a:r>
              <a:rPr lang="en-US" sz="2000" b="1" dirty="0" err="1">
                <a:effectLst>
                  <a:outerShdw blurRad="38100" dist="38100" dir="2700000" algn="tl">
                    <a:srgbClr val="C0C0C0"/>
                  </a:outerShdw>
                </a:effectLst>
              </a:rPr>
              <a:t>recvr</a:t>
            </a:r>
            <a:r>
              <a:rPr lang="en-US" sz="2000" b="1" dirty="0">
                <a:effectLst>
                  <a:outerShdw blurRad="38100" dist="38100" dir="2700000" algn="tl">
                    <a:srgbClr val="C0C0C0"/>
                  </a:outerShdw>
                </a:effectLst>
              </a:rPr>
              <a:t>, capable</a:t>
            </a:r>
          </a:p>
          <a:p>
            <a:pPr algn="ctr">
              <a:spcBef>
                <a:spcPct val="50000"/>
              </a:spcBef>
            </a:pPr>
            <a:r>
              <a:rPr lang="en-US" sz="2000" b="1" dirty="0">
                <a:effectLst>
                  <a:outerShdw blurRad="38100" dist="38100" dir="2700000" algn="tl">
                    <a:srgbClr val="C0C0C0"/>
                  </a:outerShdw>
                </a:effectLst>
              </a:rPr>
              <a:t> </a:t>
            </a:r>
            <a:r>
              <a:rPr lang="en-US" sz="2800" b="1" dirty="0">
                <a:effectLst>
                  <a:outerShdw blurRad="38100" dist="38100" dir="2700000" algn="tl">
                    <a:srgbClr val="C0C0C0"/>
                  </a:outerShdw>
                </a:effectLst>
              </a:rPr>
              <a:t>only 2 transistors</a:t>
            </a:r>
            <a:endParaRPr lang="en-US" sz="2000" b="1" dirty="0">
              <a:effectLst>
                <a:outerShdw blurRad="38100" dist="38100" dir="2700000" algn="tl">
                  <a:srgbClr val="C0C0C0"/>
                </a:outerShdw>
              </a:effectLst>
            </a:endParaRPr>
          </a:p>
        </p:txBody>
      </p:sp>
    </p:spTree>
    <p:extLst>
      <p:ext uri="{BB962C8B-B14F-4D97-AF65-F5344CB8AC3E}">
        <p14:creationId xmlns:p14="http://schemas.microsoft.com/office/powerpoint/2010/main" val="1383955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dirty="0">
                <a:solidFill>
                  <a:srgbClr val="000000"/>
                </a:solidFill>
                <a:effectLst>
                  <a:outerShdw blurRad="38100" dist="38100" dir="2700000" algn="tl">
                    <a:srgbClr val="C0C0C0"/>
                  </a:outerShdw>
                </a:effectLst>
              </a:rPr>
              <a:t>Rock Mite</a:t>
            </a:r>
            <a:r>
              <a:rPr lang="en-US" sz="5300" dirty="0">
                <a:solidFill>
                  <a:srgbClr val="FF0000"/>
                </a:solidFill>
                <a:effectLst>
                  <a:outerShdw blurRad="38100" dist="38100" dir="2700000" algn="tl">
                    <a:srgbClr val="C0C0C0"/>
                  </a:outerShdw>
                </a:effectLst>
              </a:rPr>
              <a:t>  </a:t>
            </a:r>
            <a:r>
              <a:rPr lang="en-US" dirty="0">
                <a:solidFill>
                  <a:srgbClr val="FF0000"/>
                </a:solidFill>
                <a:effectLst>
                  <a:outerShdw blurRad="38100" dist="38100" dir="2700000" algn="tl">
                    <a:srgbClr val="C0C0C0"/>
                  </a:outerShdw>
                </a:effectLst>
              </a:rPr>
              <a:t/>
            </a:r>
            <a:br>
              <a:rPr lang="en-US" dirty="0">
                <a:solidFill>
                  <a:srgbClr val="FF0000"/>
                </a:solidFill>
                <a:effectLst>
                  <a:outerShdw blurRad="38100" dist="38100" dir="2700000" algn="tl">
                    <a:srgbClr val="C0C0C0"/>
                  </a:outerShdw>
                </a:effectLst>
              </a:rPr>
            </a:br>
            <a:endParaRPr lang="en-US" dirty="0"/>
          </a:p>
        </p:txBody>
      </p:sp>
      <p:pic>
        <p:nvPicPr>
          <p:cNvPr id="4" name="Picture 5" descr="C:\Amateur Radio\1 WEB SITE MINE\r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0" y="1143000"/>
            <a:ext cx="4495800" cy="33718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52600" y="4648200"/>
            <a:ext cx="6096000" cy="1631216"/>
          </a:xfrm>
          <a:prstGeom prst="rect">
            <a:avLst/>
          </a:prstGeom>
        </p:spPr>
        <p:txBody>
          <a:bodyPr wrap="square">
            <a:spAutoFit/>
          </a:bodyPr>
          <a:lstStyle/>
          <a:p>
            <a:pPr>
              <a:buFontTx/>
              <a:buChar char="•"/>
            </a:pPr>
            <a:r>
              <a:rPr lang="en-US" sz="2000" b="1" dirty="0">
                <a:solidFill>
                  <a:srgbClr val="000000"/>
                </a:solidFill>
                <a:effectLst>
                  <a:outerShdw blurRad="38100" dist="38100" dir="2700000" algn="tl">
                    <a:srgbClr val="C0C0C0"/>
                  </a:outerShdw>
                </a:effectLst>
              </a:rPr>
              <a:t>DC XCVR CW kit from SWL</a:t>
            </a:r>
          </a:p>
          <a:p>
            <a:pPr>
              <a:buFontTx/>
              <a:buChar char="•"/>
            </a:pPr>
            <a:r>
              <a:rPr lang="en-US" sz="2000" b="1" dirty="0">
                <a:solidFill>
                  <a:srgbClr val="000000"/>
                </a:solidFill>
                <a:effectLst>
                  <a:outerShdw blurRad="38100" dist="38100" dir="2700000" algn="tl">
                    <a:srgbClr val="C0C0C0"/>
                  </a:outerShdw>
                </a:effectLst>
              </a:rPr>
              <a:t> .5W output, XTAL controlled</a:t>
            </a:r>
          </a:p>
          <a:p>
            <a:pPr>
              <a:buFontTx/>
              <a:buChar char="•"/>
            </a:pPr>
            <a:r>
              <a:rPr lang="en-US" sz="2000" b="1" dirty="0">
                <a:solidFill>
                  <a:srgbClr val="000000"/>
                </a:solidFill>
                <a:effectLst>
                  <a:outerShdw blurRad="38100" dist="38100" dir="2700000" algn="tl">
                    <a:srgbClr val="C0C0C0"/>
                  </a:outerShdw>
                </a:effectLst>
              </a:rPr>
              <a:t> Wildly popular, cult following</a:t>
            </a:r>
          </a:p>
          <a:p>
            <a:pPr>
              <a:buFontTx/>
              <a:buChar char="•"/>
            </a:pPr>
            <a:r>
              <a:rPr lang="en-US" sz="2000" b="1" dirty="0">
                <a:solidFill>
                  <a:srgbClr val="000000"/>
                </a:solidFill>
                <a:effectLst>
                  <a:outerShdw blurRad="38100" dist="38100" dir="2700000" algn="tl">
                    <a:srgbClr val="C0C0C0"/>
                  </a:outerShdw>
                </a:effectLst>
              </a:rPr>
              <a:t> </a:t>
            </a:r>
            <a:r>
              <a:rPr lang="en-US" sz="2000" b="1" dirty="0" smtClean="0">
                <a:solidFill>
                  <a:srgbClr val="000000"/>
                </a:solidFill>
                <a:effectLst>
                  <a:outerShdw blurRad="38100" dist="38100" dir="2700000" algn="tl">
                    <a:srgbClr val="C0C0C0"/>
                  </a:outerShdw>
                </a:effectLst>
              </a:rPr>
              <a:t>Rock-Mite/Small Wonders currently out of business</a:t>
            </a:r>
          </a:p>
          <a:p>
            <a:pPr>
              <a:buFontTx/>
              <a:buChar char="•"/>
            </a:pPr>
            <a:r>
              <a:rPr lang="en-US" sz="2000" b="1" dirty="0" smtClean="0">
                <a:solidFill>
                  <a:srgbClr val="000000"/>
                </a:solidFill>
                <a:effectLst>
                  <a:outerShdw blurRad="38100" dist="38100" dir="2700000" algn="tl">
                    <a:srgbClr val="C0C0C0"/>
                  </a:outerShdw>
                </a:effectLst>
              </a:rPr>
              <a:t> Kits available on </a:t>
            </a:r>
            <a:r>
              <a:rPr lang="en-US" sz="2000" b="1" dirty="0" err="1" smtClean="0">
                <a:solidFill>
                  <a:srgbClr val="000000"/>
                </a:solidFill>
                <a:effectLst>
                  <a:outerShdw blurRad="38100" dist="38100" dir="2700000" algn="tl">
                    <a:srgbClr val="C0C0C0"/>
                  </a:outerShdw>
                </a:effectLst>
              </a:rPr>
              <a:t>Ebay</a:t>
            </a:r>
            <a:endParaRPr lang="en-US" sz="2000" b="1" dirty="0">
              <a:solidFill>
                <a:schemeClr val="accent2"/>
              </a:solidFill>
              <a:effectLst>
                <a:outerShdw blurRad="38100" dist="38100" dir="2700000" algn="tl">
                  <a:srgbClr val="C0C0C0"/>
                </a:outerShdw>
              </a:effectLst>
            </a:endParaRPr>
          </a:p>
        </p:txBody>
      </p:sp>
    </p:spTree>
    <p:extLst>
      <p:ext uri="{BB962C8B-B14F-4D97-AF65-F5344CB8AC3E}">
        <p14:creationId xmlns:p14="http://schemas.microsoft.com/office/powerpoint/2010/main" val="275180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Nifty Projects in </a:t>
            </a:r>
            <a:r>
              <a:rPr lang="en-US" dirty="0" err="1"/>
              <a:t>Altoids</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04495032"/>
              </p:ext>
            </p:extLst>
          </p:nvPr>
        </p:nvGraphicFramePr>
        <p:xfrm>
          <a:off x="1371600" y="1447800"/>
          <a:ext cx="6705600" cy="5029200"/>
        </p:xfrm>
        <a:graphic>
          <a:graphicData uri="http://schemas.openxmlformats.org/presentationml/2006/ole">
            <mc:AlternateContent xmlns:mc="http://schemas.openxmlformats.org/markup-compatibility/2006">
              <mc:Choice xmlns:v="urn:schemas-microsoft-com:vml" Requires="v">
                <p:oleObj spid="_x0000_s2069" name="Image File" r:id="rId3" imgW="13005468" imgH="9754101" progId="ImageExpertImage">
                  <p:embed/>
                </p:oleObj>
              </mc:Choice>
              <mc:Fallback>
                <p:oleObj name="Image File" r:id="rId3" imgW="13005468" imgH="9754101" progId="ImageExpertImage">
                  <p:embed/>
                  <p:pic>
                    <p:nvPicPr>
                      <p:cNvPr id="0" name="Object 1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447800"/>
                        <a:ext cx="6705600" cy="50292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521580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effectLst>
                  <a:outerShdw blurRad="38100" dist="38100" dir="2700000" algn="tl">
                    <a:srgbClr val="C0C0C0"/>
                  </a:outerShdw>
                </a:effectLst>
              </a:rPr>
              <a:t>A Simple and Inexpensive Morse Frequency Display </a:t>
            </a:r>
            <a:br>
              <a:rPr lang="en-US" dirty="0">
                <a:solidFill>
                  <a:srgbClr val="FF0000"/>
                </a:solidFill>
                <a:effectLst>
                  <a:outerShdw blurRad="38100" dist="38100" dir="2700000" algn="tl">
                    <a:srgbClr val="C0C0C0"/>
                  </a:outerShdw>
                </a:effectLst>
              </a:rPr>
            </a:br>
            <a:endParaRPr lang="en-US" dirty="0"/>
          </a:p>
        </p:txBody>
      </p:sp>
      <p:pic>
        <p:nvPicPr>
          <p:cNvPr id="4" name="Picture 2" descr="C:\Ham\QRP Talk\freqmite.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524000"/>
            <a:ext cx="4876800" cy="34769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43000" y="5029200"/>
            <a:ext cx="6324600" cy="830997"/>
          </a:xfrm>
          <a:prstGeom prst="rect">
            <a:avLst/>
          </a:prstGeom>
        </p:spPr>
        <p:txBody>
          <a:bodyPr wrap="square">
            <a:spAutoFit/>
          </a:bodyPr>
          <a:lstStyle/>
          <a:p>
            <a:pPr>
              <a:buFontTx/>
              <a:buChar char="•"/>
            </a:pPr>
            <a:r>
              <a:rPr lang="en-US" dirty="0">
                <a:solidFill>
                  <a:schemeClr val="accent2"/>
                </a:solidFill>
                <a:effectLst>
                  <a:outerShdw blurRad="38100" dist="38100" dir="2700000" algn="tl">
                    <a:srgbClr val="C0C0C0"/>
                  </a:outerShdw>
                </a:effectLst>
              </a:rPr>
              <a:t> </a:t>
            </a:r>
            <a:r>
              <a:rPr lang="en-US" sz="2400" b="1" dirty="0">
                <a:effectLst>
                  <a:outerShdw blurRad="38100" dist="38100" dir="2700000" algn="tl">
                    <a:srgbClr val="C0C0C0"/>
                  </a:outerShdw>
                </a:effectLst>
              </a:rPr>
              <a:t>Small Wonder Labs’ “</a:t>
            </a:r>
            <a:r>
              <a:rPr lang="en-US" sz="2400" b="1" dirty="0" err="1">
                <a:effectLst>
                  <a:outerShdw blurRad="38100" dist="38100" dir="2700000" algn="tl">
                    <a:srgbClr val="C0C0C0"/>
                  </a:outerShdw>
                </a:effectLst>
              </a:rPr>
              <a:t>Freq</a:t>
            </a:r>
            <a:r>
              <a:rPr lang="en-US" sz="2400" b="1" dirty="0">
                <a:effectLst>
                  <a:outerShdw blurRad="38100" dist="38100" dir="2700000" algn="tl">
                    <a:srgbClr val="C0C0C0"/>
                  </a:outerShdw>
                </a:effectLst>
              </a:rPr>
              <a:t> Mite”</a:t>
            </a:r>
          </a:p>
          <a:p>
            <a:pPr>
              <a:buFontTx/>
              <a:buChar char="•"/>
            </a:pPr>
            <a:r>
              <a:rPr lang="en-US" sz="2400" b="1" dirty="0">
                <a:effectLst>
                  <a:outerShdw blurRad="38100" dist="38100" dir="2700000" algn="tl">
                    <a:srgbClr val="C0C0C0"/>
                  </a:outerShdw>
                </a:effectLst>
              </a:rPr>
              <a:t> PIC microcontroller as digital frequency meter</a:t>
            </a:r>
          </a:p>
        </p:txBody>
      </p:sp>
    </p:spTree>
    <p:extLst>
      <p:ext uri="{BB962C8B-B14F-4D97-AF65-F5344CB8AC3E}">
        <p14:creationId xmlns:p14="http://schemas.microsoft.com/office/powerpoint/2010/main" val="2325738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QRP In General</a:t>
            </a:r>
          </a:p>
        </p:txBody>
      </p:sp>
      <p:sp>
        <p:nvSpPr>
          <p:cNvPr id="3" name="Content Placeholder 2"/>
          <p:cNvSpPr>
            <a:spLocks noGrp="1"/>
          </p:cNvSpPr>
          <p:nvPr>
            <p:ph idx="1"/>
          </p:nvPr>
        </p:nvSpPr>
        <p:spPr>
          <a:xfrm>
            <a:off x="304800" y="1554162"/>
            <a:ext cx="8686800" cy="4922838"/>
          </a:xfrm>
        </p:spPr>
        <p:txBody>
          <a:bodyPr>
            <a:normAutofit/>
          </a:bodyPr>
          <a:lstStyle/>
          <a:p>
            <a:pPr>
              <a:buFontTx/>
              <a:buChar char="•"/>
            </a:pPr>
            <a:r>
              <a:rPr lang="en-US" b="1" dirty="0"/>
              <a:t>What is QRP and Why Use it?</a:t>
            </a:r>
          </a:p>
          <a:p>
            <a:pPr>
              <a:buFontTx/>
              <a:buChar char="•"/>
            </a:pPr>
            <a:r>
              <a:rPr lang="en-US" b="1" dirty="0">
                <a:solidFill>
                  <a:srgbClr val="FF0000"/>
                </a:solidFill>
              </a:rPr>
              <a:t>Overview of QRP Kits </a:t>
            </a:r>
          </a:p>
          <a:p>
            <a:pPr lvl="1">
              <a:buFontTx/>
              <a:buChar char="–"/>
            </a:pPr>
            <a:r>
              <a:rPr lang="en-US" b="1" dirty="0"/>
              <a:t>Small projects</a:t>
            </a:r>
          </a:p>
          <a:p>
            <a:pPr lvl="1">
              <a:buFontTx/>
              <a:buChar char="–"/>
            </a:pPr>
            <a:r>
              <a:rPr lang="en-US" b="1" dirty="0">
                <a:solidFill>
                  <a:srgbClr val="FF0000"/>
                </a:solidFill>
              </a:rPr>
              <a:t>Intermediate kits</a:t>
            </a:r>
          </a:p>
          <a:p>
            <a:pPr lvl="1">
              <a:buFontTx/>
              <a:buChar char="–"/>
            </a:pPr>
            <a:r>
              <a:rPr lang="en-US" b="1" dirty="0"/>
              <a:t>Advanced kits</a:t>
            </a:r>
          </a:p>
          <a:p>
            <a:pPr>
              <a:buFontTx/>
              <a:buChar char="•"/>
            </a:pPr>
            <a:r>
              <a:rPr lang="en-US" b="1" dirty="0" smtClean="0"/>
              <a:t>Using </a:t>
            </a:r>
            <a:r>
              <a:rPr lang="en-US" b="1" dirty="0"/>
              <a:t>Commercial </a:t>
            </a:r>
            <a:r>
              <a:rPr lang="en-US" b="1" dirty="0" smtClean="0"/>
              <a:t>Amateur Radios </a:t>
            </a:r>
            <a:r>
              <a:rPr lang="en-US" b="1" dirty="0"/>
              <a:t>for QRP</a:t>
            </a:r>
          </a:p>
          <a:p>
            <a:pPr>
              <a:buFontTx/>
              <a:buChar char="•"/>
            </a:pPr>
            <a:r>
              <a:rPr lang="en-US" b="1" dirty="0" smtClean="0"/>
              <a:t>Clubs, Web Sites &amp; References</a:t>
            </a:r>
            <a:endParaRPr lang="en-US" b="1" dirty="0"/>
          </a:p>
          <a:p>
            <a:pPr>
              <a:buFontTx/>
              <a:buChar char="•"/>
            </a:pPr>
            <a:r>
              <a:rPr lang="en-US" b="1" dirty="0" smtClean="0"/>
              <a:t>Questions</a:t>
            </a:r>
            <a:r>
              <a:rPr lang="en-US" b="1" dirty="0"/>
              <a:t>?</a:t>
            </a:r>
          </a:p>
          <a:p>
            <a:endParaRPr lang="en-US" dirty="0"/>
          </a:p>
        </p:txBody>
      </p:sp>
    </p:spTree>
    <p:extLst>
      <p:ext uri="{BB962C8B-B14F-4D97-AF65-F5344CB8AC3E}">
        <p14:creationId xmlns:p14="http://schemas.microsoft.com/office/powerpoint/2010/main" val="4270074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686800" cy="838200"/>
          </a:xfrm>
        </p:spPr>
        <p:txBody>
          <a:bodyPr>
            <a:normAutofit/>
          </a:bodyPr>
          <a:lstStyle/>
          <a:p>
            <a:r>
              <a:rPr lang="en-US" sz="4400" dirty="0" smtClean="0">
                <a:solidFill>
                  <a:schemeClr val="tx1"/>
                </a:solidFill>
              </a:rPr>
              <a:t>The </a:t>
            </a:r>
            <a:r>
              <a:rPr lang="en-US" sz="4400" dirty="0" err="1" smtClean="0">
                <a:solidFill>
                  <a:schemeClr val="tx1"/>
                </a:solidFill>
              </a:rPr>
              <a:t>NorCal</a:t>
            </a:r>
            <a:r>
              <a:rPr lang="en-US" sz="4400" dirty="0" smtClean="0">
                <a:solidFill>
                  <a:schemeClr val="tx1"/>
                </a:solidFill>
              </a:rPr>
              <a:t> 40A</a:t>
            </a:r>
            <a:endParaRPr lang="en-US" sz="4400" dirty="0">
              <a:solidFill>
                <a:schemeClr val="tx1"/>
              </a:solidFill>
            </a:endParaRPr>
          </a:p>
        </p:txBody>
      </p:sp>
      <p:pic>
        <p:nvPicPr>
          <p:cNvPr id="3074" name="Picture 2" descr="C:\Users\E03145\Desktop\frontnc40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76400"/>
            <a:ext cx="3835103" cy="23622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E03145\Desktop\insidenc40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430" y="1676400"/>
            <a:ext cx="3186598"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0" y="5181600"/>
            <a:ext cx="6553200" cy="584775"/>
          </a:xfrm>
          <a:prstGeom prst="rect">
            <a:avLst/>
          </a:prstGeom>
          <a:noFill/>
        </p:spPr>
        <p:txBody>
          <a:bodyPr wrap="square" rtlCol="0">
            <a:spAutoFit/>
          </a:bodyPr>
          <a:lstStyle/>
          <a:p>
            <a:r>
              <a:rPr lang="en-US" sz="3200" b="1" dirty="0" smtClean="0"/>
              <a:t>Wilderness Radio  (~$150)</a:t>
            </a:r>
            <a:endParaRPr lang="en-US" sz="3200" b="1" dirty="0"/>
          </a:p>
        </p:txBody>
      </p:sp>
    </p:spTree>
    <p:extLst>
      <p:ext uri="{BB962C8B-B14F-4D97-AF65-F5344CB8AC3E}">
        <p14:creationId xmlns:p14="http://schemas.microsoft.com/office/powerpoint/2010/main" val="3130608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HSC 40 Meter </a:t>
            </a:r>
            <a:r>
              <a:rPr lang="en-US" dirty="0" err="1" smtClean="0"/>
              <a:t>Reciever</a:t>
            </a:r>
            <a:r>
              <a:rPr lang="en-US" dirty="0" smtClean="0"/>
              <a:t> &amp; Transmitter</a:t>
            </a:r>
            <a:endParaRPr lang="en-US" dirty="0"/>
          </a:p>
        </p:txBody>
      </p:sp>
      <p:pic>
        <p:nvPicPr>
          <p:cNvPr id="4098" name="Picture 2" descr="C:\Users\E03145\Desktop\KIT1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1768474"/>
            <a:ext cx="4459009" cy="303212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E03145\Desktop\KIT2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783342"/>
            <a:ext cx="3918166" cy="30365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6800" y="5181600"/>
            <a:ext cx="6781800" cy="584775"/>
          </a:xfrm>
          <a:prstGeom prst="rect">
            <a:avLst/>
          </a:prstGeom>
          <a:noFill/>
        </p:spPr>
        <p:txBody>
          <a:bodyPr wrap="square" rtlCol="0">
            <a:spAutoFit/>
          </a:bodyPr>
          <a:lstStyle/>
          <a:p>
            <a:r>
              <a:rPr lang="en-US" sz="3200" b="1" dirty="0" smtClean="0"/>
              <a:t>HSC Electronics – 50$ per Unit</a:t>
            </a:r>
            <a:endParaRPr lang="en-US" sz="3200" b="1" dirty="0"/>
          </a:p>
        </p:txBody>
      </p:sp>
    </p:spTree>
    <p:extLst>
      <p:ext uri="{BB962C8B-B14F-4D97-AF65-F5344CB8AC3E}">
        <p14:creationId xmlns:p14="http://schemas.microsoft.com/office/powerpoint/2010/main" val="1018736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8600"/>
            <a:ext cx="8458200" cy="914400"/>
          </a:xfrm>
        </p:spPr>
        <p:txBody>
          <a:bodyPr anchor="ctr">
            <a:normAutofit/>
          </a:bodyPr>
          <a:lstStyle/>
          <a:p>
            <a:pPr algn="ctr"/>
            <a:r>
              <a:rPr lang="en-US" sz="4000" b="1" dirty="0" smtClean="0"/>
              <a:t> QRP In General</a:t>
            </a:r>
            <a:endParaRPr lang="en-US" sz="4000" b="1" dirty="0"/>
          </a:p>
        </p:txBody>
      </p:sp>
      <p:sp>
        <p:nvSpPr>
          <p:cNvPr id="4" name="TextBox 3"/>
          <p:cNvSpPr txBox="1"/>
          <p:nvPr/>
        </p:nvSpPr>
        <p:spPr>
          <a:xfrm>
            <a:off x="838200" y="1219200"/>
            <a:ext cx="7924800" cy="4031873"/>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rgbClr val="FF0000"/>
                </a:solidFill>
              </a:rPr>
              <a:t>What is QRP and Why Use It?</a:t>
            </a:r>
          </a:p>
          <a:p>
            <a:pPr marL="285750" indent="-285750">
              <a:buFont typeface="Arial" panose="020B0604020202020204" pitchFamily="34" charset="0"/>
              <a:buChar char="•"/>
            </a:pPr>
            <a:r>
              <a:rPr lang="en-US" sz="3200" b="1" dirty="0" smtClean="0"/>
              <a:t>Overview of QRP Kits</a:t>
            </a:r>
          </a:p>
          <a:p>
            <a:pPr marL="742950" lvl="1" indent="-285750">
              <a:buFont typeface="Arial" panose="020B0604020202020204" pitchFamily="34" charset="0"/>
              <a:buChar char="•"/>
            </a:pPr>
            <a:r>
              <a:rPr lang="en-US" sz="3200" b="1" dirty="0" smtClean="0"/>
              <a:t>Small Projects</a:t>
            </a:r>
          </a:p>
          <a:p>
            <a:pPr marL="742950" lvl="1" indent="-285750">
              <a:buFont typeface="Arial" panose="020B0604020202020204" pitchFamily="34" charset="0"/>
              <a:buChar char="•"/>
            </a:pPr>
            <a:r>
              <a:rPr lang="en-US" sz="3200" b="1" dirty="0" smtClean="0"/>
              <a:t>Intermediate Kits</a:t>
            </a:r>
          </a:p>
          <a:p>
            <a:pPr marL="742950" lvl="1" indent="-285750">
              <a:buFont typeface="Arial" panose="020B0604020202020204" pitchFamily="34" charset="0"/>
              <a:buChar char="•"/>
            </a:pPr>
            <a:r>
              <a:rPr lang="en-US" sz="3200" b="1" dirty="0" smtClean="0"/>
              <a:t>Advanced Kits</a:t>
            </a:r>
          </a:p>
          <a:p>
            <a:pPr marL="285750" indent="-285750">
              <a:buFont typeface="Arial" panose="020B0604020202020204" pitchFamily="34" charset="0"/>
              <a:buChar char="•"/>
            </a:pPr>
            <a:r>
              <a:rPr lang="en-US" sz="3200" b="1" dirty="0" smtClean="0"/>
              <a:t>Using Commercial Amateur Radios for QRP</a:t>
            </a:r>
          </a:p>
          <a:p>
            <a:pPr marL="285750" indent="-285750">
              <a:buFont typeface="Arial" panose="020B0604020202020204" pitchFamily="34" charset="0"/>
              <a:buChar char="•"/>
            </a:pPr>
            <a:r>
              <a:rPr lang="en-US" sz="3200" b="1" dirty="0" smtClean="0"/>
              <a:t>Clubs, Web Sites &amp; References</a:t>
            </a:r>
          </a:p>
          <a:p>
            <a:pPr marL="285750" indent="-285750">
              <a:buFont typeface="Arial" panose="020B0604020202020204" pitchFamily="34" charset="0"/>
              <a:buChar char="•"/>
            </a:pPr>
            <a:r>
              <a:rPr lang="en-US" sz="3200" b="1" dirty="0" smtClean="0"/>
              <a:t>Questions</a:t>
            </a:r>
            <a:endParaRPr lang="en-US" sz="3200" b="1" dirty="0"/>
          </a:p>
        </p:txBody>
      </p:sp>
    </p:spTree>
    <p:extLst>
      <p:ext uri="{BB962C8B-B14F-4D97-AF65-F5344CB8AC3E}">
        <p14:creationId xmlns:p14="http://schemas.microsoft.com/office/powerpoint/2010/main" val="3276185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0000"/>
                </a:solidFill>
                <a:effectLst>
                  <a:outerShdw blurRad="38100" dist="38100" dir="2700000" algn="tl">
                    <a:srgbClr val="C0C0C0"/>
                  </a:outerShdw>
                </a:effectLst>
              </a:rPr>
              <a:t>OHR – Oak Hills Research </a:t>
            </a:r>
            <a:endParaRPr lang="en-US" sz="4000" dirty="0"/>
          </a:p>
        </p:txBody>
      </p:sp>
      <p:pic>
        <p:nvPicPr>
          <p:cNvPr id="4" name="Picture 2" descr="C:\Users\E03145\Desktop\ohr100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502" y="1633228"/>
            <a:ext cx="6683337" cy="33123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1241502" y="5060861"/>
            <a:ext cx="671639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8800"/>
                </a:solidFill>
                <a:effectLst/>
                <a:latin typeface="Arial" charset="0"/>
                <a:cs typeface="Arial" charset="0"/>
              </a:rPr>
              <a:t>The OHR 100A  Single Band 5W CW Transceiver Kit $179.95</a:t>
            </a:r>
            <a:r>
              <a:rPr kumimoji="0" lang="en-US"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Options:</a:t>
            </a:r>
            <a:r>
              <a:rPr kumimoji="0" lang="en-US" sz="1800" b="0" i="0" u="none" strike="noStrike" cap="none" normalizeH="0" baseline="0" dirty="0" smtClean="0">
                <a:ln>
                  <a:noFill/>
                </a:ln>
                <a:solidFill>
                  <a:schemeClr val="tx1"/>
                </a:solidFill>
                <a:effectLst/>
                <a:latin typeface="Arial" charset="0"/>
                <a:cs typeface="Arial" charset="0"/>
              </a:rPr>
              <a:t/>
            </a:r>
            <a:br>
              <a:rPr kumimoji="0" lang="en-US" sz="1800" b="0" i="0" u="none" strike="noStrike" cap="none" normalizeH="0" baseline="0" dirty="0" smtClean="0">
                <a:ln>
                  <a:noFill/>
                </a:ln>
                <a:solidFill>
                  <a:schemeClr val="tx1"/>
                </a:solidFill>
                <a:effectLst/>
                <a:latin typeface="Arial" charset="0"/>
                <a:cs typeface="Arial" charset="0"/>
              </a:rPr>
            </a:br>
            <a:r>
              <a:rPr kumimoji="0" lang="en-US" sz="1800" b="1" i="0" u="none" strike="noStrike" cap="none" normalizeH="0" baseline="0" dirty="0" smtClean="0">
                <a:ln>
                  <a:noFill/>
                </a:ln>
                <a:solidFill>
                  <a:schemeClr val="tx1"/>
                </a:solidFill>
                <a:effectLst/>
                <a:latin typeface="Arial" charset="0"/>
                <a:cs typeface="Arial" charset="0"/>
              </a:rPr>
              <a:t>Electronic </a:t>
            </a:r>
            <a:r>
              <a:rPr kumimoji="0" lang="en-US" sz="1800" b="1" i="0" u="none" strike="noStrike" cap="none" normalizeH="0" baseline="0" dirty="0" err="1" smtClean="0">
                <a:ln>
                  <a:noFill/>
                </a:ln>
                <a:solidFill>
                  <a:schemeClr val="tx1"/>
                </a:solidFill>
                <a:effectLst/>
                <a:latin typeface="Arial" charset="0"/>
                <a:cs typeface="Arial" charset="0"/>
              </a:rPr>
              <a:t>Keyer</a:t>
            </a:r>
            <a:r>
              <a:rPr kumimoji="0" lang="en-US" sz="1800" b="1" i="0" u="none" strike="noStrike" cap="none" normalizeH="0" baseline="0" dirty="0" smtClean="0">
                <a:ln>
                  <a:noFill/>
                </a:ln>
                <a:solidFill>
                  <a:schemeClr val="tx1"/>
                </a:solidFill>
                <a:effectLst/>
                <a:latin typeface="Arial" charset="0"/>
                <a:cs typeface="Arial" charset="0"/>
              </a:rPr>
              <a:t>: $29.95-$39.95</a:t>
            </a:r>
            <a:r>
              <a:rPr kumimoji="0" lang="en-US" sz="1800" b="0" i="0" u="none" strike="noStrike" cap="none" normalizeH="0" baseline="0" dirty="0" smtClean="0">
                <a:ln>
                  <a:noFill/>
                </a:ln>
                <a:solidFill>
                  <a:schemeClr val="tx1"/>
                </a:solidFill>
                <a:effectLst/>
                <a:latin typeface="Arial" charset="0"/>
                <a:cs typeface="Arial" charset="0"/>
              </a:rPr>
              <a:t> </a:t>
            </a:r>
            <a:br>
              <a:rPr kumimoji="0" lang="en-US" sz="1800" b="0" i="0" u="none" strike="noStrike" cap="none" normalizeH="0" baseline="0" dirty="0" smtClean="0">
                <a:ln>
                  <a:noFill/>
                </a:ln>
                <a:solidFill>
                  <a:schemeClr val="tx1"/>
                </a:solidFill>
                <a:effectLst/>
                <a:latin typeface="Arial" charset="0"/>
                <a:cs typeface="Arial" charset="0"/>
              </a:rPr>
            </a:br>
            <a:r>
              <a:rPr kumimoji="0" lang="en-US" sz="1800" b="1" i="0" u="none" strike="noStrike" cap="none" normalizeH="0" baseline="0" dirty="0" smtClean="0">
                <a:ln>
                  <a:noFill/>
                </a:ln>
                <a:solidFill>
                  <a:schemeClr val="tx1"/>
                </a:solidFill>
                <a:effectLst/>
                <a:latin typeface="Arial" charset="0"/>
                <a:cs typeface="Arial" charset="0"/>
              </a:rPr>
              <a:t>Ten Turn VFO Pot: $17.95</a:t>
            </a:r>
            <a:r>
              <a:rPr kumimoji="0" lang="en-US" sz="1800" b="0" i="0" u="none" strike="noStrike" cap="none" normalizeH="0" baseline="0" dirty="0" smtClean="0">
                <a:ln>
                  <a:noFill/>
                </a:ln>
                <a:solidFill>
                  <a:schemeClr val="tx1"/>
                </a:solidFill>
                <a:effectLst/>
                <a:latin typeface="Arial" charset="0"/>
                <a:cs typeface="Arial" charset="0"/>
              </a:rPr>
              <a:t> </a:t>
            </a:r>
            <a:br>
              <a:rPr kumimoji="0" lang="en-US" sz="1800" b="0" i="0" u="none" strike="noStrike" cap="none" normalizeH="0" baseline="0" dirty="0" smtClean="0">
                <a:ln>
                  <a:noFill/>
                </a:ln>
                <a:solidFill>
                  <a:schemeClr val="tx1"/>
                </a:solidFill>
                <a:effectLst/>
                <a:latin typeface="Arial" charset="0"/>
                <a:cs typeface="Arial" charset="0"/>
              </a:rPr>
            </a:br>
            <a:r>
              <a:rPr kumimoji="0" lang="en-US" sz="1800" b="1" i="0" u="none" strike="noStrike" cap="none" normalizeH="0" baseline="0" dirty="0" smtClean="0">
                <a:ln>
                  <a:noFill/>
                </a:ln>
                <a:solidFill>
                  <a:schemeClr val="tx1"/>
                </a:solidFill>
                <a:effectLst/>
                <a:latin typeface="Arial" charset="0"/>
                <a:cs typeface="Arial" charset="0"/>
              </a:rPr>
              <a:t>Power LED: $9.95</a:t>
            </a:r>
            <a:r>
              <a:rPr kumimoji="0" lang="en-US"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59654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686800" cy="838200"/>
          </a:xfrm>
        </p:spPr>
        <p:txBody>
          <a:bodyPr>
            <a:noAutofit/>
          </a:bodyPr>
          <a:lstStyle/>
          <a:p>
            <a:r>
              <a:rPr lang="en-US" sz="4000" dirty="0">
                <a:solidFill>
                  <a:srgbClr val="FF0000"/>
                </a:solidFill>
                <a:effectLst>
                  <a:outerShdw blurRad="38100" dist="38100" dir="2700000" algn="tl">
                    <a:srgbClr val="C0C0C0"/>
                  </a:outerShdw>
                </a:effectLst>
              </a:rPr>
              <a:t>The “Sierra” </a:t>
            </a:r>
            <a:r>
              <a:rPr lang="en-US" sz="4000" dirty="0" smtClean="0">
                <a:solidFill>
                  <a:srgbClr val="FF0000"/>
                </a:solidFill>
                <a:effectLst>
                  <a:outerShdw blurRad="38100" dist="38100" dir="2700000" algn="tl">
                    <a:srgbClr val="C0C0C0"/>
                  </a:outerShdw>
                </a:effectLst>
              </a:rPr>
              <a:t>by </a:t>
            </a:r>
            <a:r>
              <a:rPr lang="en-US" sz="4000" dirty="0">
                <a:solidFill>
                  <a:srgbClr val="FF0000"/>
                </a:solidFill>
                <a:effectLst>
                  <a:outerShdw blurRad="38100" dist="38100" dir="2700000" algn="tl">
                    <a:srgbClr val="C0C0C0"/>
                  </a:outerShdw>
                </a:effectLst>
              </a:rPr>
              <a:t>Wilderness Radio </a:t>
            </a:r>
            <a:br>
              <a:rPr lang="en-US" sz="4000" dirty="0">
                <a:solidFill>
                  <a:srgbClr val="FF0000"/>
                </a:solidFill>
                <a:effectLst>
                  <a:outerShdw blurRad="38100" dist="38100" dir="2700000" algn="tl">
                    <a:srgbClr val="C0C0C0"/>
                  </a:outerShdw>
                </a:effectLst>
              </a:rPr>
            </a:br>
            <a:endParaRPr lang="en-US" sz="4000" dirty="0"/>
          </a:p>
        </p:txBody>
      </p:sp>
      <p:pic>
        <p:nvPicPr>
          <p:cNvPr id="4098" name="Picture 2" descr="C:\Users\E03145\Desktop\frontsier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924" y="1600200"/>
            <a:ext cx="7416876" cy="33272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00200" y="5334000"/>
            <a:ext cx="6705600" cy="1200329"/>
          </a:xfrm>
          <a:prstGeom prst="rect">
            <a:avLst/>
          </a:prstGeom>
        </p:spPr>
        <p:txBody>
          <a:bodyPr wrap="square">
            <a:spAutoFit/>
          </a:bodyPr>
          <a:lstStyle/>
          <a:p>
            <a:r>
              <a:rPr lang="en-US" sz="2400" b="1" dirty="0"/>
              <a:t>The basic Sierra kit is $215, plus shipping ($9 U.S., $14 Canada/Mexico, $25 DX). </a:t>
            </a:r>
            <a:br>
              <a:rPr lang="en-US" sz="2400" b="1" dirty="0"/>
            </a:br>
            <a:endParaRPr lang="en-US" sz="2400" b="1" dirty="0"/>
          </a:p>
        </p:txBody>
      </p:sp>
    </p:spTree>
    <p:extLst>
      <p:ext uri="{BB962C8B-B14F-4D97-AF65-F5344CB8AC3E}">
        <p14:creationId xmlns:p14="http://schemas.microsoft.com/office/powerpoint/2010/main" val="3180228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effectLst>
                  <a:outerShdw blurRad="38100" dist="38100" dir="2700000" algn="tl">
                    <a:srgbClr val="C0C0C0"/>
                  </a:outerShdw>
                </a:effectLst>
              </a:rPr>
              <a:t>The “Sierra” by Wilderness Radio</a:t>
            </a:r>
            <a:endParaRPr lang="en-US" dirty="0"/>
          </a:p>
        </p:txBody>
      </p:sp>
      <p:pic>
        <p:nvPicPr>
          <p:cNvPr id="5122" name="Picture 2" descr="C:\Users\E03145\Desktop\insidesier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371600"/>
            <a:ext cx="4572000" cy="38803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 y="5365936"/>
            <a:ext cx="8229600" cy="1477328"/>
          </a:xfrm>
          <a:prstGeom prst="rect">
            <a:avLst/>
          </a:prstGeom>
        </p:spPr>
        <p:txBody>
          <a:bodyPr wrap="square">
            <a:spAutoFit/>
          </a:bodyPr>
          <a:lstStyle/>
          <a:p>
            <a:r>
              <a:rPr lang="en-US" b="1" dirty="0"/>
              <a:t>The Sierra uses plug-in band modules for 80, 40, 30, 20, 17 and 15 meters. (You can build modules for the other bands by purchasing additional band module PC boards.) Since there is no band switch, and because all controls and connectors are mounted on the main board, there's virtually no chassis wiring. </a:t>
            </a:r>
            <a:br>
              <a:rPr lang="en-US" b="1" dirty="0"/>
            </a:br>
            <a:endParaRPr lang="en-US" dirty="0"/>
          </a:p>
        </p:txBody>
      </p:sp>
    </p:spTree>
    <p:extLst>
      <p:ext uri="{BB962C8B-B14F-4D97-AF65-F5344CB8AC3E}">
        <p14:creationId xmlns:p14="http://schemas.microsoft.com/office/powerpoint/2010/main" val="3152252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lstStyle/>
          <a:p>
            <a:r>
              <a:rPr lang="en-US" b="1" dirty="0" smtClean="0"/>
              <a:t>MFJ </a:t>
            </a:r>
            <a:r>
              <a:rPr lang="en-US" b="1" dirty="0" smtClean="0"/>
              <a:t>QRP </a:t>
            </a:r>
            <a:r>
              <a:rPr lang="en-US" b="1" dirty="0"/>
              <a:t>CUB TRANSCEIVER KIT</a:t>
            </a:r>
            <a:endParaRPr lang="en-US" dirty="0"/>
          </a:p>
        </p:txBody>
      </p:sp>
      <p:pic>
        <p:nvPicPr>
          <p:cNvPr id="9226" name="Picture 10" descr="http://upstream.where.com/mds/imp?addeviceid=fad07b4498074264b983b55f5b7a46a1&amp;auid=3608&amp;biid=102600&amp;campaignid=73&amp;crid=6086&amp;placementtype=150x100&amp;ppu=0.01&amp;pricingModel=CPM&amp;profileid=&amp;pubid=a533503c56&amp;refid=ffc7c090-252f-4a89-b59c-8e1c260a0e59&amp;sign=mr3qFSGZCwLFKA-yfA-EgQ&amp;t=1438350618617&amp;tzoffset=-7&amp;version=2.4&amp;width=150&amp;netid=CAMP_10260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52900" y="33607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9241" name="Picture 25" descr="http://www.mfjenterprises.com/Downloads/MFJ-9315K/MFJ-9315K.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0262" y="1676400"/>
            <a:ext cx="6852138" cy="330683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6">
            <a:hlinkClick r:id="rId14"/>
          </p:cNvPr>
          <p:cNvSpPr>
            <a:spLocks noChangeArrowheads="1"/>
          </p:cNvSpPr>
          <p:nvPr/>
        </p:nvSpPr>
        <p:spPr bwMode="auto">
          <a:xfrm>
            <a:off x="4152900" y="6684963"/>
            <a:ext cx="24542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hlinkClick r:id="rId14"/>
              </a:rPr>
              <a:t>  </a:t>
            </a:r>
            <a:r>
              <a:rPr kumimoji="0" lang="en-US" sz="13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p>
        </p:txBody>
      </p:sp>
      <p:sp>
        <p:nvSpPr>
          <p:cNvPr id="9" name="TextBox 8"/>
          <p:cNvSpPr txBox="1"/>
          <p:nvPr/>
        </p:nvSpPr>
        <p:spPr>
          <a:xfrm>
            <a:off x="1295400" y="5486400"/>
            <a:ext cx="6477000" cy="830997"/>
          </a:xfrm>
          <a:prstGeom prst="rect">
            <a:avLst/>
          </a:prstGeom>
          <a:noFill/>
        </p:spPr>
        <p:txBody>
          <a:bodyPr wrap="square" rtlCol="0">
            <a:spAutoFit/>
          </a:bodyPr>
          <a:lstStyle/>
          <a:p>
            <a:r>
              <a:rPr lang="en-US" sz="2400" b="1" dirty="0" smtClean="0"/>
              <a:t>Available in 15, 17, 20, 30, &amp; 40 Meters</a:t>
            </a:r>
          </a:p>
          <a:p>
            <a:r>
              <a:rPr lang="en-US" sz="2400" b="1" dirty="0" smtClean="0"/>
              <a:t>Kit - $99.95/Assembled $149.95</a:t>
            </a:r>
            <a:endParaRPr lang="en-US" sz="2400" b="1" dirty="0"/>
          </a:p>
        </p:txBody>
      </p:sp>
    </p:spTree>
    <p:controls>
      <mc:AlternateContent xmlns:mc="http://schemas.openxmlformats.org/markup-compatibility/2006">
        <mc:Choice xmlns:v="urn:schemas-microsoft-com:vml" Requires="v">
          <p:control spid="9249" name="DefaultOcx" r:id="rId2" imgW="1295280" imgH="228600"/>
        </mc:Choice>
        <mc:Fallback>
          <p:control name="DefaultOcx" r:id="rId2" imgW="1295280" imgH="228600">
            <p:pic>
              <p:nvPicPr>
                <p:cNvPr id="0" name="DefaultOcx"/>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95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250" name="HTMLSubmit1" r:id="rId3" imgW="914400" imgH="304920"/>
        </mc:Choice>
        <mc:Fallback>
          <p:control name="HTMLSubmit1" r:id="rId3" imgW="914400" imgH="304920">
            <p:pic>
              <p:nvPicPr>
                <p:cNvPr id="0" name="HTMLSubmit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251" name="HTMLSelect1" r:id="rId4" imgW="769680" imgH="228600"/>
        </mc:Choice>
        <mc:Fallback>
          <p:control name="HTMLSelect1" r:id="rId4" imgW="769680" imgH="228600">
            <p:pic>
              <p:nvPicPr>
                <p:cNvPr id="0" name="HTMLSelect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252" name="HTMLHidden1" r:id="rId5" imgW="914400" imgH="228600"/>
        </mc:Choice>
        <mc:Fallback>
          <p:control name="HTMLHidden1" r:id="rId5" imgW="914400" imgH="228600">
            <p:pic>
              <p:nvPicPr>
                <p:cNvPr id="0" name="HTML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253" name="HTMLHidden2" r:id="rId6" imgW="914400" imgH="228600"/>
        </mc:Choice>
        <mc:Fallback>
          <p:control name="HTMLHidden2" r:id="rId6" imgW="914400" imgH="228600">
            <p:pic>
              <p:nvPicPr>
                <p:cNvPr id="0" name="HTMLHidden2"/>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254" name="HTMLSubmit2" r:id="rId7" imgW="914400" imgH="304920"/>
        </mc:Choice>
        <mc:Fallback>
          <p:control name="HTMLSubmit2" r:id="rId7" imgW="914400" imgH="304920">
            <p:pic>
              <p:nvPicPr>
                <p:cNvPr id="0" name="HTMLSubmit2"/>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255" name="HTMLHidden3" r:id="rId8" imgW="914400" imgH="228600"/>
        </mc:Choice>
        <mc:Fallback>
          <p:control name="HTMLHidden3" r:id="rId8" imgW="914400" imgH="228600">
            <p:pic>
              <p:nvPicPr>
                <p:cNvPr id="0" name="HTMLHidden3"/>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256" name="HTMLText1" r:id="rId9" imgW="609480" imgH="228600"/>
        </mc:Choice>
        <mc:Fallback>
          <p:control name="HTMLText1" r:id="rId9" imgW="609480" imgH="228600">
            <p:pic>
              <p:nvPicPr>
                <p:cNvPr id="0" name="HTMLText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608013"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257" name="HTMLSubmit3" r:id="rId10" imgW="914400" imgH="304920"/>
        </mc:Choice>
        <mc:Fallback>
          <p:control name="HTMLSubmit3" r:id="rId10" imgW="914400" imgH="304920">
            <p:pic>
              <p:nvPicPr>
                <p:cNvPr id="0" name="HTMLSubmit3"/>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9144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753593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normAutofit/>
          </a:bodyPr>
          <a:lstStyle/>
          <a:p>
            <a:r>
              <a:rPr lang="en-US" sz="4000" dirty="0" err="1" smtClean="0"/>
              <a:t>Elecraft</a:t>
            </a:r>
            <a:r>
              <a:rPr lang="en-US" sz="4000" dirty="0" smtClean="0"/>
              <a:t> KX1 CW Kit</a:t>
            </a:r>
            <a:endParaRPr lang="en-US" sz="4000" dirty="0"/>
          </a:p>
        </p:txBody>
      </p:sp>
      <p:pic>
        <p:nvPicPr>
          <p:cNvPr id="14338" name="Picture 2" descr="C:\Users\E03145\Desktop\kx1_2hb_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143000"/>
            <a:ext cx="5080000" cy="4191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00200" y="5410200"/>
            <a:ext cx="6858000" cy="1200329"/>
          </a:xfrm>
          <a:prstGeom prst="rect">
            <a:avLst/>
          </a:prstGeom>
          <a:noFill/>
        </p:spPr>
        <p:txBody>
          <a:bodyPr wrap="square" rtlCol="0">
            <a:spAutoFit/>
          </a:bodyPr>
          <a:lstStyle/>
          <a:p>
            <a:r>
              <a:rPr lang="en-US" sz="2400" b="1" dirty="0" err="1" smtClean="0"/>
              <a:t>Elecraft</a:t>
            </a:r>
            <a:r>
              <a:rPr lang="en-US" sz="2400" b="1" dirty="0" smtClean="0"/>
              <a:t> KX1 CW Transceiver Kit</a:t>
            </a:r>
          </a:p>
          <a:p>
            <a:r>
              <a:rPr lang="en-US" sz="2400" b="1" dirty="0" smtClean="0"/>
              <a:t>4 Bands – 80, 40, 30, &amp; 20 Meters</a:t>
            </a:r>
            <a:endParaRPr lang="en-US" sz="2400" b="1" dirty="0"/>
          </a:p>
          <a:p>
            <a:r>
              <a:rPr lang="en-US" sz="2400" b="1" dirty="0" smtClean="0"/>
              <a:t>$299.95</a:t>
            </a:r>
            <a:endParaRPr lang="en-US" sz="2400" b="1" dirty="0"/>
          </a:p>
        </p:txBody>
      </p:sp>
    </p:spTree>
    <p:extLst>
      <p:ext uri="{BB962C8B-B14F-4D97-AF65-F5344CB8AC3E}">
        <p14:creationId xmlns:p14="http://schemas.microsoft.com/office/powerpoint/2010/main" val="4086792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US" dirty="0" smtClean="0"/>
              <a:t>Non-Kit </a:t>
            </a:r>
            <a:r>
              <a:rPr lang="en-US" dirty="0"/>
              <a:t>QRP Radios </a:t>
            </a:r>
          </a:p>
        </p:txBody>
      </p:sp>
      <p:pic>
        <p:nvPicPr>
          <p:cNvPr id="6" name="Picture 2" descr="C:\Users\E03145\Desktop\MFJ-92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95400"/>
            <a:ext cx="5638800" cy="43902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5867400"/>
            <a:ext cx="6096000" cy="646331"/>
          </a:xfrm>
          <a:prstGeom prst="rect">
            <a:avLst/>
          </a:prstGeom>
          <a:noFill/>
        </p:spPr>
        <p:txBody>
          <a:bodyPr wrap="square" rtlCol="0">
            <a:spAutoFit/>
          </a:bodyPr>
          <a:lstStyle/>
          <a:p>
            <a:r>
              <a:rPr lang="en-US" b="1" i="1" dirty="0" smtClean="0"/>
              <a:t>MJF-9200 QRP CW XCVR W/Module, 5W - $199.95</a:t>
            </a:r>
          </a:p>
          <a:p>
            <a:r>
              <a:rPr lang="en-US" b="1" i="1" dirty="0" smtClean="0"/>
              <a:t>15, 17, 20, 30, 40, 80 Meter Modules </a:t>
            </a:r>
            <a:r>
              <a:rPr lang="en-US" b="1" dirty="0" smtClean="0"/>
              <a:t>Available - $29.95</a:t>
            </a:r>
            <a:endParaRPr lang="en-US" b="1" dirty="0"/>
          </a:p>
        </p:txBody>
      </p:sp>
    </p:spTree>
    <p:extLst>
      <p:ext uri="{BB962C8B-B14F-4D97-AF65-F5344CB8AC3E}">
        <p14:creationId xmlns:p14="http://schemas.microsoft.com/office/powerpoint/2010/main" val="2117379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838200"/>
          </a:xfrm>
        </p:spPr>
        <p:txBody>
          <a:bodyPr/>
          <a:lstStyle/>
          <a:p>
            <a:r>
              <a:rPr lang="en-US" dirty="0" smtClean="0"/>
              <a:t>Non-Kit QRP Radios </a:t>
            </a:r>
            <a:endParaRPr lang="en-US" dirty="0"/>
          </a:p>
        </p:txBody>
      </p:sp>
      <p:pic>
        <p:nvPicPr>
          <p:cNvPr id="6146" name="Picture 2" descr="C:\Users\E03145\Desktop\MFJ-92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95400"/>
            <a:ext cx="5638800" cy="43902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219200" y="5555904"/>
            <a:ext cx="7239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cs typeface="Arial" charset="0"/>
              </a:rPr>
              <a:t>MFJ-9296</a:t>
            </a:r>
            <a:endParaRPr kumimoji="0" lang="en-US" sz="7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cs typeface="Arial" charset="0"/>
              </a:rPr>
              <a:t>QRP TRAVEL CW RADIO, 6-BAND, 80/40/30/20/17/15</a:t>
            </a:r>
          </a:p>
          <a:p>
            <a:pPr marL="0" marR="0" lvl="0" indent="0" algn="ctr" defTabSz="914400" rtl="0" eaLnBrk="0" fontAlgn="base" latinLnBrk="0" hangingPunct="0">
              <a:lnSpc>
                <a:spcPct val="100000"/>
              </a:lnSpc>
              <a:spcBef>
                <a:spcPct val="0"/>
              </a:spcBef>
              <a:spcAft>
                <a:spcPct val="0"/>
              </a:spcAft>
              <a:buClrTx/>
              <a:buSzTx/>
              <a:buFontTx/>
              <a:buNone/>
              <a:tabLst/>
            </a:pPr>
            <a:r>
              <a:rPr lang="en-US" b="1" dirty="0" smtClean="0">
                <a:latin typeface="Arial" charset="0"/>
                <a:cs typeface="Arial" charset="0"/>
              </a:rPr>
              <a:t>$229.95</a:t>
            </a:r>
            <a:endParaRPr kumimoji="0" lang="en-US"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60575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US" dirty="0"/>
              <a:t>Non-Kit QRP Radios </a:t>
            </a:r>
          </a:p>
        </p:txBody>
      </p:sp>
      <p:pic>
        <p:nvPicPr>
          <p:cNvPr id="13320" name="Picture 8" descr="http://upstream.where.com/mds/imp?addeviceid=fad07b4498074264b983b55f5b7a46a1&amp;auid=3608&amp;biid=102600&amp;campaignid=73&amp;crid=6086&amp;placementtype=150x100&amp;ppu=0.01&amp;pricingModel=CPM&amp;profileid=&amp;pubid=a533503c56&amp;refid=f76557da-1d47-4648-a2b8-e8ce279f461c&amp;sign=hzT8uXTC8Erhr41Au5Ipqw&amp;t=1438354170113&amp;tzoffset=-7&amp;version=2.4&amp;width=150&amp;netid=CAMP_102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33607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3335" name="Picture 23" descr="http://www.mfjenterprises.com/Downloads/MFJ-9015/MFJ-9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31009"/>
            <a:ext cx="8289073" cy="344720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4">
            <a:hlinkClick r:id="rId4"/>
          </p:cNvPr>
          <p:cNvSpPr>
            <a:spLocks noChangeArrowheads="1"/>
          </p:cNvSpPr>
          <p:nvPr/>
        </p:nvSpPr>
        <p:spPr bwMode="auto">
          <a:xfrm>
            <a:off x="4152900" y="16678275"/>
            <a:ext cx="50069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hlinkClick r:id="rId4"/>
              </a:rPr>
              <a:t>  </a:t>
            </a:r>
            <a:r>
              <a:rPr kumimoji="0" lang="en-US" sz="13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p>
        </p:txBody>
      </p:sp>
      <p:sp>
        <p:nvSpPr>
          <p:cNvPr id="11" name="TextBox 10"/>
          <p:cNvSpPr txBox="1"/>
          <p:nvPr/>
        </p:nvSpPr>
        <p:spPr>
          <a:xfrm>
            <a:off x="1295400" y="5105400"/>
            <a:ext cx="6629400" cy="1384995"/>
          </a:xfrm>
          <a:prstGeom prst="rect">
            <a:avLst/>
          </a:prstGeom>
          <a:noFill/>
        </p:spPr>
        <p:txBody>
          <a:bodyPr wrap="square" rtlCol="0">
            <a:spAutoFit/>
          </a:bodyPr>
          <a:lstStyle/>
          <a:p>
            <a:r>
              <a:rPr lang="en-US" sz="2800" b="1" dirty="0" smtClean="0"/>
              <a:t>MFJ-9000 </a:t>
            </a:r>
            <a:r>
              <a:rPr lang="en-US" sz="2800" b="1" dirty="0" smtClean="0"/>
              <a:t>Series CW Transceiver (5 W)</a:t>
            </a:r>
          </a:p>
          <a:p>
            <a:r>
              <a:rPr lang="en-US" sz="2800" b="1" dirty="0" smtClean="0"/>
              <a:t>Available in 15, 17, 20, 30 &amp; 40 Meters</a:t>
            </a:r>
          </a:p>
          <a:p>
            <a:r>
              <a:rPr lang="en-US" sz="2800" b="1" dirty="0" smtClean="0"/>
              <a:t>$</a:t>
            </a:r>
            <a:r>
              <a:rPr lang="en-US" sz="2800" b="1" dirty="0" smtClean="0"/>
              <a:t>209.95</a:t>
            </a:r>
            <a:endParaRPr lang="en-US" sz="2800" b="1" dirty="0"/>
          </a:p>
        </p:txBody>
      </p:sp>
    </p:spTree>
    <p:extLst>
      <p:ext uri="{BB962C8B-B14F-4D97-AF65-F5344CB8AC3E}">
        <p14:creationId xmlns:p14="http://schemas.microsoft.com/office/powerpoint/2010/main" val="29786207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006" y="228600"/>
            <a:ext cx="8686800" cy="838200"/>
          </a:xfrm>
        </p:spPr>
        <p:txBody>
          <a:bodyPr/>
          <a:lstStyle/>
          <a:p>
            <a:r>
              <a:rPr lang="en-US" dirty="0"/>
              <a:t>Non-Kit QRP Radios </a:t>
            </a:r>
          </a:p>
        </p:txBody>
      </p:sp>
      <p:pic>
        <p:nvPicPr>
          <p:cNvPr id="12296" name="Picture 8" descr="http://upstream.where.com/mds/imp?addeviceid=fad07b4498074264b983b55f5b7a46a1&amp;auid=3608&amp;biid=102600&amp;campaignid=73&amp;crid=6086&amp;placementtype=150x100&amp;ppu=0.01&amp;pricingModel=CPM&amp;profileid=&amp;pubid=a533503c56&amp;refid=b2dbdcd1-a205-42a3-a3ea-d345dfffd933&amp;sign=DZWjt1iXRqyaNhiK_E65Gg&amp;t=1438353644403&amp;tzoffset=-7&amp;version=2.4&amp;width=150&amp;netid=CAMP_10260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52900" y="33607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2311" name="Picture 23" descr="http://www.mfjenterprises.com/Downloads/MFJ-9120B/MFJ-9120B.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7200" y="1447800"/>
            <a:ext cx="4053587" cy="505844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4">
            <a:hlinkClick r:id="rId14"/>
          </p:cNvPr>
          <p:cNvSpPr>
            <a:spLocks noChangeArrowheads="1"/>
          </p:cNvSpPr>
          <p:nvPr/>
        </p:nvSpPr>
        <p:spPr bwMode="auto">
          <a:xfrm>
            <a:off x="4152900" y="16678275"/>
            <a:ext cx="50069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hlinkClick r:id="rId14"/>
              </a:rPr>
              <a:t>  </a:t>
            </a:r>
            <a:r>
              <a:rPr kumimoji="0" lang="en-US" sz="13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p>
        </p:txBody>
      </p:sp>
      <p:sp>
        <p:nvSpPr>
          <p:cNvPr id="11" name="TextBox 10"/>
          <p:cNvSpPr txBox="1"/>
          <p:nvPr/>
        </p:nvSpPr>
        <p:spPr>
          <a:xfrm>
            <a:off x="4648200" y="1868500"/>
            <a:ext cx="4419600" cy="2308324"/>
          </a:xfrm>
          <a:prstGeom prst="rect">
            <a:avLst/>
          </a:prstGeom>
          <a:noFill/>
        </p:spPr>
        <p:txBody>
          <a:bodyPr wrap="square" rtlCol="0">
            <a:spAutoFit/>
          </a:bodyPr>
          <a:lstStyle/>
          <a:p>
            <a:r>
              <a:rPr lang="en-US" sz="2400" b="1" dirty="0" smtClean="0"/>
              <a:t>MFJ-9100 </a:t>
            </a:r>
            <a:r>
              <a:rPr lang="en-US" sz="2400" b="1" dirty="0" smtClean="0"/>
              <a:t>Series</a:t>
            </a:r>
          </a:p>
          <a:p>
            <a:r>
              <a:rPr lang="en-US" sz="2400" b="1" dirty="0" smtClean="0"/>
              <a:t>Deluxe CW Transceiver Station</a:t>
            </a:r>
          </a:p>
          <a:p>
            <a:r>
              <a:rPr lang="en-US" sz="2400" b="1" dirty="0" smtClean="0"/>
              <a:t>Available in </a:t>
            </a:r>
            <a:r>
              <a:rPr lang="en-US" sz="2400" b="1" dirty="0" smtClean="0"/>
              <a:t>15, 17, 20</a:t>
            </a:r>
            <a:r>
              <a:rPr lang="en-US" sz="2400" b="1" dirty="0" smtClean="0"/>
              <a:t>, 30 &amp; 40 Meters</a:t>
            </a:r>
          </a:p>
          <a:p>
            <a:r>
              <a:rPr lang="en-US" sz="2400" b="1" dirty="0" smtClean="0"/>
              <a:t>5 </a:t>
            </a:r>
            <a:r>
              <a:rPr lang="en-US" sz="2400" b="1" dirty="0" smtClean="0"/>
              <a:t>Watts</a:t>
            </a:r>
          </a:p>
          <a:p>
            <a:r>
              <a:rPr lang="en-US" sz="2400" b="1" dirty="0" smtClean="0"/>
              <a:t>$348.80 </a:t>
            </a:r>
            <a:endParaRPr lang="en-US" sz="2400" b="1" dirty="0"/>
          </a:p>
        </p:txBody>
      </p:sp>
    </p:spTree>
    <p:controls>
      <mc:AlternateContent xmlns:mc="http://schemas.openxmlformats.org/markup-compatibility/2006">
        <mc:Choice xmlns:v="urn:schemas-microsoft-com:vml" Requires="v">
          <p:control spid="12319" name="DefaultOcx" r:id="rId2" imgW="1295280" imgH="228600"/>
        </mc:Choice>
        <mc:Fallback>
          <p:control name="DefaultOcx" r:id="rId2" imgW="1295280" imgH="228600">
            <p:pic>
              <p:nvPicPr>
                <p:cNvPr id="0" name="DefaultOcx"/>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95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320" name="HTMLSubmit1" r:id="rId3" imgW="914400" imgH="304920"/>
        </mc:Choice>
        <mc:Fallback>
          <p:control name="HTMLSubmit1" r:id="rId3" imgW="914400" imgH="304920">
            <p:pic>
              <p:nvPicPr>
                <p:cNvPr id="0" name="HTMLSubmit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321" name="HTMLSelect1" r:id="rId4" imgW="769680" imgH="228600"/>
        </mc:Choice>
        <mc:Fallback>
          <p:control name="HTMLSelect1" r:id="rId4" imgW="769680" imgH="228600">
            <p:pic>
              <p:nvPicPr>
                <p:cNvPr id="0" name="HTMLSelect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322" name="HTMLHidden1" r:id="rId5" imgW="914400" imgH="228600"/>
        </mc:Choice>
        <mc:Fallback>
          <p:control name="HTMLHidden1" r:id="rId5" imgW="914400" imgH="228600">
            <p:pic>
              <p:nvPicPr>
                <p:cNvPr id="0" name="HTML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323" name="HTMLHidden2" r:id="rId6" imgW="914400" imgH="228600"/>
        </mc:Choice>
        <mc:Fallback>
          <p:control name="HTMLHidden2" r:id="rId6" imgW="914400" imgH="228600">
            <p:pic>
              <p:nvPicPr>
                <p:cNvPr id="0" name="HTMLHidden2"/>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324" name="HTMLSubmit2" r:id="rId7" imgW="914400" imgH="304920"/>
        </mc:Choice>
        <mc:Fallback>
          <p:control name="HTMLSubmit2" r:id="rId7" imgW="914400" imgH="304920">
            <p:pic>
              <p:nvPicPr>
                <p:cNvPr id="0" name="HTMLSubmit2"/>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325" name="HTMLHidden3" r:id="rId8" imgW="914400" imgH="228600"/>
        </mc:Choice>
        <mc:Fallback>
          <p:control name="HTMLHidden3" r:id="rId8" imgW="914400" imgH="228600">
            <p:pic>
              <p:nvPicPr>
                <p:cNvPr id="0" name="HTMLHidden3"/>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326" name="HTMLText1" r:id="rId9" imgW="609480" imgH="228600"/>
        </mc:Choice>
        <mc:Fallback>
          <p:control name="HTMLText1" r:id="rId9" imgW="609480" imgH="228600">
            <p:pic>
              <p:nvPicPr>
                <p:cNvPr id="0" name="HTMLText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608013"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327" name="HTMLSubmit3" r:id="rId10" imgW="914400" imgH="304920"/>
        </mc:Choice>
        <mc:Fallback>
          <p:control name="HTMLSubmit3" r:id="rId10" imgW="914400" imgH="304920">
            <p:pic>
              <p:nvPicPr>
                <p:cNvPr id="0" name="HTMLSubmit3"/>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9144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1560131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normAutofit/>
          </a:bodyPr>
          <a:lstStyle/>
          <a:p>
            <a:r>
              <a:rPr lang="en-US" sz="4000" dirty="0"/>
              <a:t>Non-Kit QRP Radios </a:t>
            </a:r>
          </a:p>
        </p:txBody>
      </p:sp>
      <p:pic>
        <p:nvPicPr>
          <p:cNvPr id="11266" name="Picture 2" descr="C:\Users\E03145\Desktop\hb1a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371600"/>
            <a:ext cx="4648200" cy="3486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5105400"/>
            <a:ext cx="8458200" cy="830997"/>
          </a:xfrm>
          <a:prstGeom prst="rect">
            <a:avLst/>
          </a:prstGeom>
          <a:noFill/>
        </p:spPr>
        <p:txBody>
          <a:bodyPr wrap="square" rtlCol="0">
            <a:spAutoFit/>
          </a:bodyPr>
          <a:lstStyle/>
          <a:p>
            <a:r>
              <a:rPr lang="en-US" sz="2400" b="1" dirty="0" err="1" smtClean="0"/>
              <a:t>YouKits</a:t>
            </a:r>
            <a:r>
              <a:rPr lang="en-US" sz="2400" b="1" dirty="0" smtClean="0"/>
              <a:t> HB-1A (2 Band) &amp; HB-1B (4 band) QRP CW Transceivers</a:t>
            </a:r>
          </a:p>
          <a:p>
            <a:r>
              <a:rPr lang="en-US" sz="2400" b="1" dirty="0" smtClean="0"/>
              <a:t>HB-1A - $239 &amp; HB-2A - $299</a:t>
            </a:r>
            <a:endParaRPr lang="en-US" sz="2400" b="1" dirty="0"/>
          </a:p>
        </p:txBody>
      </p:sp>
    </p:spTree>
    <p:extLst>
      <p:ext uri="{BB962C8B-B14F-4D97-AF65-F5344CB8AC3E}">
        <p14:creationId xmlns:p14="http://schemas.microsoft.com/office/powerpoint/2010/main" val="810889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What is QRP</a:t>
            </a:r>
            <a:endParaRPr lang="en-US" sz="4000" dirty="0"/>
          </a:p>
        </p:txBody>
      </p:sp>
      <p:sp>
        <p:nvSpPr>
          <p:cNvPr id="3" name="Content Placeholder 2"/>
          <p:cNvSpPr>
            <a:spLocks noGrp="1"/>
          </p:cNvSpPr>
          <p:nvPr>
            <p:ph idx="1"/>
          </p:nvPr>
        </p:nvSpPr>
        <p:spPr/>
        <p:txBody>
          <a:bodyPr>
            <a:normAutofit/>
          </a:bodyPr>
          <a:lstStyle/>
          <a:p>
            <a:r>
              <a:rPr lang="en-US" sz="3600" b="1" dirty="0" smtClean="0"/>
              <a:t>A telegraphy Q-signal</a:t>
            </a:r>
          </a:p>
          <a:p>
            <a:pPr lvl="1"/>
            <a:r>
              <a:rPr lang="en-US" sz="3200" b="1" dirty="0" smtClean="0"/>
              <a:t>“QRP” = To lower ones power.</a:t>
            </a:r>
          </a:p>
          <a:p>
            <a:pPr lvl="1"/>
            <a:r>
              <a:rPr lang="en-US" sz="3200" b="1" dirty="0" smtClean="0"/>
              <a:t>“QRP?” = Can you lower your power?</a:t>
            </a:r>
          </a:p>
          <a:p>
            <a:pPr lvl="1"/>
            <a:endParaRPr lang="en-US" sz="3200" b="1" dirty="0"/>
          </a:p>
          <a:p>
            <a:r>
              <a:rPr lang="en-US" sz="3600" b="1" dirty="0" smtClean="0"/>
              <a:t>Five watts RF output power (or less)</a:t>
            </a:r>
          </a:p>
          <a:p>
            <a:pPr lvl="1"/>
            <a:r>
              <a:rPr lang="en-US" sz="3200" b="1" dirty="0" smtClean="0"/>
              <a:t>Use a “QRP rig or</a:t>
            </a:r>
          </a:p>
          <a:p>
            <a:pPr lvl="1"/>
            <a:r>
              <a:rPr lang="en-US" sz="3200" b="1" dirty="0" smtClean="0"/>
              <a:t>Turn down your present radio</a:t>
            </a:r>
            <a:endParaRPr lang="en-US" sz="3200" b="1" dirty="0"/>
          </a:p>
        </p:txBody>
      </p:sp>
    </p:spTree>
    <p:extLst>
      <p:ext uri="{BB962C8B-B14F-4D97-AF65-F5344CB8AC3E}">
        <p14:creationId xmlns:p14="http://schemas.microsoft.com/office/powerpoint/2010/main" val="2469077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006" y="295507"/>
            <a:ext cx="8686800" cy="838200"/>
          </a:xfrm>
        </p:spPr>
        <p:txBody>
          <a:bodyPr>
            <a:normAutofit/>
          </a:bodyPr>
          <a:lstStyle/>
          <a:p>
            <a:r>
              <a:rPr lang="en-US" sz="4000" dirty="0" smtClean="0"/>
              <a:t>Non-Kit </a:t>
            </a:r>
            <a:r>
              <a:rPr lang="en-US" sz="4000" dirty="0"/>
              <a:t>QRP Radios </a:t>
            </a:r>
          </a:p>
        </p:txBody>
      </p:sp>
      <p:pic>
        <p:nvPicPr>
          <p:cNvPr id="10248" name="Picture 8" descr="http://upstream.where.com/mds/imp?addeviceid=fad07b4498074264b983b55f5b7a46a1&amp;auid=3608&amp;biid=102600&amp;campaignid=73&amp;crid=6086&amp;placementtype=150x100&amp;ppu=0.01&amp;pricingModel=CPM&amp;profileid=&amp;pubid=a533503c56&amp;refid=6de4e22d-b13d-49e8-b1bc-f400d191dbeb&amp;sign=JA0ku-aJeyWB-0-mo0976w&amp;t=1438351623582&amp;tzoffset=-7&amp;version=2.4&amp;width=150&amp;netid=CAMP_102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33607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3" name="Picture 23" descr="http://www.mfjenterprises.com/Downloads/MFJ-9410X/MFJ-9410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31938"/>
            <a:ext cx="7927802" cy="334486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4">
            <a:hlinkClick r:id="rId4"/>
          </p:cNvPr>
          <p:cNvSpPr>
            <a:spLocks noChangeArrowheads="1"/>
          </p:cNvSpPr>
          <p:nvPr/>
        </p:nvSpPr>
        <p:spPr bwMode="auto">
          <a:xfrm>
            <a:off x="4152900" y="6684963"/>
            <a:ext cx="50069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hlinkClick r:id="rId4"/>
              </a:rPr>
              <a:t>  </a:t>
            </a:r>
            <a:r>
              <a:rPr kumimoji="0" lang="en-US" sz="13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p>
        </p:txBody>
      </p:sp>
      <p:sp>
        <p:nvSpPr>
          <p:cNvPr id="9" name="TextBox 8"/>
          <p:cNvSpPr txBox="1"/>
          <p:nvPr/>
        </p:nvSpPr>
        <p:spPr>
          <a:xfrm>
            <a:off x="1143000" y="5181600"/>
            <a:ext cx="7162800" cy="707886"/>
          </a:xfrm>
          <a:prstGeom prst="rect">
            <a:avLst/>
          </a:prstGeom>
          <a:noFill/>
        </p:spPr>
        <p:txBody>
          <a:bodyPr wrap="square" rtlCol="0">
            <a:spAutoFit/>
          </a:bodyPr>
          <a:lstStyle/>
          <a:p>
            <a:r>
              <a:rPr lang="en-US" sz="2000" b="1" dirty="0" smtClean="0"/>
              <a:t>MFJ- </a:t>
            </a:r>
            <a:r>
              <a:rPr lang="en-US" sz="2000" b="1" dirty="0" smtClean="0"/>
              <a:t>9400 Series  SSB  QRP Radio (7 W Max)</a:t>
            </a:r>
          </a:p>
          <a:p>
            <a:r>
              <a:rPr lang="en-US" sz="2000" b="1" dirty="0" smtClean="0"/>
              <a:t>Available in 2, 6, 10, 12, 15, 17, 20, 40 &amp; 75 Meters - $259.95 </a:t>
            </a:r>
            <a:endParaRPr lang="en-US" sz="2000" b="1" dirty="0"/>
          </a:p>
        </p:txBody>
      </p:sp>
    </p:spTree>
    <p:extLst>
      <p:ext uri="{BB962C8B-B14F-4D97-AF65-F5344CB8AC3E}">
        <p14:creationId xmlns:p14="http://schemas.microsoft.com/office/powerpoint/2010/main" val="7386268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normAutofit/>
          </a:bodyPr>
          <a:lstStyle/>
          <a:p>
            <a:r>
              <a:rPr lang="en-US" sz="4400" dirty="0"/>
              <a:t>QRP In General</a:t>
            </a:r>
          </a:p>
        </p:txBody>
      </p:sp>
      <p:sp>
        <p:nvSpPr>
          <p:cNvPr id="3" name="Content Placeholder 2"/>
          <p:cNvSpPr>
            <a:spLocks noGrp="1"/>
          </p:cNvSpPr>
          <p:nvPr>
            <p:ph idx="1"/>
          </p:nvPr>
        </p:nvSpPr>
        <p:spPr/>
        <p:txBody>
          <a:bodyPr>
            <a:normAutofit lnSpcReduction="10000"/>
          </a:bodyPr>
          <a:lstStyle/>
          <a:p>
            <a:pPr>
              <a:buFontTx/>
              <a:buChar char="•"/>
            </a:pPr>
            <a:r>
              <a:rPr lang="en-US" sz="3500" b="1" dirty="0"/>
              <a:t>What is QRP and Why Use it?</a:t>
            </a:r>
          </a:p>
          <a:p>
            <a:pPr>
              <a:buFontTx/>
              <a:buChar char="•"/>
            </a:pPr>
            <a:r>
              <a:rPr lang="en-US" sz="3500" b="1" dirty="0">
                <a:solidFill>
                  <a:srgbClr val="FF0000"/>
                </a:solidFill>
              </a:rPr>
              <a:t>Overview of QRP Kits </a:t>
            </a:r>
          </a:p>
          <a:p>
            <a:pPr lvl="1">
              <a:buFontTx/>
              <a:buChar char="–"/>
            </a:pPr>
            <a:r>
              <a:rPr lang="en-US" sz="3000" b="1" dirty="0"/>
              <a:t>Small projects</a:t>
            </a:r>
          </a:p>
          <a:p>
            <a:pPr lvl="1">
              <a:buFontTx/>
              <a:buChar char="–"/>
            </a:pPr>
            <a:r>
              <a:rPr lang="en-US" sz="3000" b="1" dirty="0">
                <a:solidFill>
                  <a:schemeClr val="tx1"/>
                </a:solidFill>
              </a:rPr>
              <a:t>Intermediate kits</a:t>
            </a:r>
          </a:p>
          <a:p>
            <a:pPr lvl="1">
              <a:buFontTx/>
              <a:buChar char="–"/>
            </a:pPr>
            <a:r>
              <a:rPr lang="en-US" sz="3000" b="1" dirty="0">
                <a:solidFill>
                  <a:srgbClr val="FF0000"/>
                </a:solidFill>
              </a:rPr>
              <a:t>Advanced kits</a:t>
            </a:r>
          </a:p>
          <a:p>
            <a:pPr>
              <a:buFontTx/>
              <a:buChar char="•"/>
            </a:pPr>
            <a:r>
              <a:rPr lang="en-US" sz="3500" b="1" dirty="0"/>
              <a:t>Using Commercial </a:t>
            </a:r>
            <a:r>
              <a:rPr lang="en-US" sz="3500" b="1" dirty="0" smtClean="0"/>
              <a:t>Amateur Radios </a:t>
            </a:r>
            <a:r>
              <a:rPr lang="en-US" sz="3500" b="1" dirty="0"/>
              <a:t>for QRP</a:t>
            </a:r>
          </a:p>
          <a:p>
            <a:pPr>
              <a:buFontTx/>
              <a:buChar char="•"/>
            </a:pPr>
            <a:r>
              <a:rPr lang="en-US" sz="3500" b="1" dirty="0" smtClean="0"/>
              <a:t>Clubs, Web Sites &amp; References</a:t>
            </a:r>
            <a:endParaRPr lang="en-US" sz="3500" b="1" dirty="0"/>
          </a:p>
          <a:p>
            <a:pPr>
              <a:buFontTx/>
              <a:buChar char="•"/>
            </a:pPr>
            <a:r>
              <a:rPr lang="en-US" sz="3500" b="1" dirty="0" smtClean="0"/>
              <a:t>Questions</a:t>
            </a:r>
            <a:r>
              <a:rPr lang="en-US" sz="3500" b="1" dirty="0"/>
              <a:t>?</a:t>
            </a:r>
          </a:p>
          <a:p>
            <a:endParaRPr lang="en-US" dirty="0"/>
          </a:p>
        </p:txBody>
      </p:sp>
    </p:spTree>
    <p:extLst>
      <p:ext uri="{BB962C8B-B14F-4D97-AF65-F5344CB8AC3E}">
        <p14:creationId xmlns:p14="http://schemas.microsoft.com/office/powerpoint/2010/main" val="2024276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638" y="304800"/>
            <a:ext cx="8686800" cy="838200"/>
          </a:xfrm>
        </p:spPr>
        <p:txBody>
          <a:bodyPr/>
          <a:lstStyle/>
          <a:p>
            <a:r>
              <a:rPr lang="en-US" dirty="0" smtClean="0"/>
              <a:t>Advanced QRP Kits</a:t>
            </a:r>
            <a:endParaRPr lang="en-US" dirty="0"/>
          </a:p>
        </p:txBody>
      </p:sp>
      <p:pic>
        <p:nvPicPr>
          <p:cNvPr id="15362" name="Picture 2" descr="C:\Users\E03145\Desktop\KX3_smal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815" y="1143000"/>
            <a:ext cx="7467599" cy="38644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9576" y="5105400"/>
            <a:ext cx="6833838" cy="1846659"/>
          </a:xfrm>
          <a:prstGeom prst="rect">
            <a:avLst/>
          </a:prstGeom>
          <a:noFill/>
        </p:spPr>
        <p:txBody>
          <a:bodyPr wrap="square" rtlCol="0">
            <a:spAutoFit/>
          </a:bodyPr>
          <a:lstStyle/>
          <a:p>
            <a:r>
              <a:rPr lang="en-US" sz="2400" b="1" dirty="0" err="1" smtClean="0"/>
              <a:t>Elecraft</a:t>
            </a:r>
            <a:r>
              <a:rPr lang="en-US" sz="2400" b="1" dirty="0" smtClean="0"/>
              <a:t> KX3 (10 W PEP) – SSB/CW/Data/AM/FM</a:t>
            </a:r>
          </a:p>
          <a:p>
            <a:r>
              <a:rPr lang="en-US" sz="2400" b="1" dirty="0" smtClean="0"/>
              <a:t>160 to 6 Meters</a:t>
            </a:r>
          </a:p>
          <a:p>
            <a:r>
              <a:rPr lang="en-US" sz="2400" b="1" dirty="0" smtClean="0"/>
              <a:t>1.5 Pounds</a:t>
            </a:r>
          </a:p>
          <a:p>
            <a:r>
              <a:rPr lang="en-US" sz="2400" b="1" dirty="0" smtClean="0"/>
              <a:t>$899.95</a:t>
            </a:r>
          </a:p>
          <a:p>
            <a:endParaRPr lang="en-US" dirty="0"/>
          </a:p>
        </p:txBody>
      </p:sp>
    </p:spTree>
    <p:extLst>
      <p:ext uri="{BB962C8B-B14F-4D97-AF65-F5344CB8AC3E}">
        <p14:creationId xmlns:p14="http://schemas.microsoft.com/office/powerpoint/2010/main" val="2217155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US" dirty="0" smtClean="0"/>
              <a:t>Advanced QRP Non-Kit</a:t>
            </a:r>
            <a:endParaRPr lang="en-US" dirty="0"/>
          </a:p>
        </p:txBody>
      </p:sp>
      <p:pic>
        <p:nvPicPr>
          <p:cNvPr id="16386" name="Picture 2" descr="C:\Users\E03145\Desktop\tj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95400"/>
            <a:ext cx="6477000" cy="37880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4400" y="5257800"/>
            <a:ext cx="7620000" cy="1200329"/>
          </a:xfrm>
          <a:prstGeom prst="rect">
            <a:avLst/>
          </a:prstGeom>
          <a:noFill/>
        </p:spPr>
        <p:txBody>
          <a:bodyPr wrap="square" rtlCol="0">
            <a:spAutoFit/>
          </a:bodyPr>
          <a:lstStyle/>
          <a:p>
            <a:r>
              <a:rPr lang="en-US" sz="2400" b="1" dirty="0" err="1" smtClean="0"/>
              <a:t>YouKits</a:t>
            </a:r>
            <a:r>
              <a:rPr lang="en-US" sz="2400" b="1" dirty="0" smtClean="0"/>
              <a:t> TJ2B – 3 Band Handheld HF SSB/CW Transceiver</a:t>
            </a:r>
          </a:p>
          <a:p>
            <a:r>
              <a:rPr lang="en-US" sz="2400" b="1" dirty="0" smtClean="0"/>
              <a:t>40, 30 &amp; 17 Meter Bands (3 to 5 Watts)</a:t>
            </a:r>
          </a:p>
          <a:p>
            <a:r>
              <a:rPr lang="en-US" sz="2400" b="1" dirty="0" smtClean="0"/>
              <a:t>$329</a:t>
            </a:r>
            <a:endParaRPr lang="en-US" sz="2400" b="1" dirty="0"/>
          </a:p>
        </p:txBody>
      </p:sp>
    </p:spTree>
    <p:extLst>
      <p:ext uri="{BB962C8B-B14F-4D97-AF65-F5344CB8AC3E}">
        <p14:creationId xmlns:p14="http://schemas.microsoft.com/office/powerpoint/2010/main" val="1601740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US" dirty="0"/>
              <a:t>Advanced QRP Non-Kit</a:t>
            </a:r>
          </a:p>
        </p:txBody>
      </p:sp>
      <p:pic>
        <p:nvPicPr>
          <p:cNvPr id="17410" name="Picture 2" descr="C:\Users\E03145\Desktop\hand-v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20698"/>
            <a:ext cx="6248400" cy="43100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600" y="5449355"/>
            <a:ext cx="7010400" cy="1600438"/>
          </a:xfrm>
          <a:prstGeom prst="rect">
            <a:avLst/>
          </a:prstGeom>
          <a:noFill/>
        </p:spPr>
        <p:txBody>
          <a:bodyPr wrap="square" rtlCol="0">
            <a:spAutoFit/>
          </a:bodyPr>
          <a:lstStyle/>
          <a:p>
            <a:r>
              <a:rPr lang="en-US" sz="2000" b="1" dirty="0" err="1"/>
              <a:t>Xiegu</a:t>
            </a:r>
            <a:r>
              <a:rPr lang="en-US" sz="2000" b="1" dirty="0"/>
              <a:t> X1M </a:t>
            </a:r>
            <a:r>
              <a:rPr lang="en-US" sz="2000" b="1" dirty="0" smtClean="0"/>
              <a:t>Pro QRP Transceiver  (4.5 Watt)</a:t>
            </a:r>
          </a:p>
          <a:p>
            <a:r>
              <a:rPr lang="en-US" sz="2000" b="1" dirty="0" smtClean="0"/>
              <a:t>SSB &amp; CW</a:t>
            </a:r>
          </a:p>
          <a:p>
            <a:r>
              <a:rPr lang="en-US" sz="2000" b="1" dirty="0" smtClean="0"/>
              <a:t>5 Band (80, 40, 20, 15 &amp; 10 Meters)</a:t>
            </a:r>
          </a:p>
          <a:p>
            <a:r>
              <a:rPr lang="en-US" sz="2000" b="1" dirty="0" smtClean="0"/>
              <a:t>$359.95</a:t>
            </a:r>
            <a:endParaRPr lang="en-US" sz="2000" dirty="0"/>
          </a:p>
          <a:p>
            <a:endParaRPr lang="en-US" dirty="0"/>
          </a:p>
        </p:txBody>
      </p:sp>
    </p:spTree>
    <p:extLst>
      <p:ext uri="{BB962C8B-B14F-4D97-AF65-F5344CB8AC3E}">
        <p14:creationId xmlns:p14="http://schemas.microsoft.com/office/powerpoint/2010/main" val="288833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US" dirty="0"/>
              <a:t>Advanced QRP Non-Kit</a:t>
            </a:r>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7696200" cy="343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36749" y="4876800"/>
            <a:ext cx="4572000" cy="1938992"/>
          </a:xfrm>
          <a:prstGeom prst="rect">
            <a:avLst/>
          </a:prstGeom>
        </p:spPr>
        <p:txBody>
          <a:bodyPr>
            <a:spAutoFit/>
          </a:bodyPr>
          <a:lstStyle/>
          <a:p>
            <a:r>
              <a:rPr lang="en-US" sz="2400" b="1" dirty="0" err="1" smtClean="0">
                <a:effectLst>
                  <a:outerShdw blurRad="38100" dist="38100" dir="2700000" algn="tl">
                    <a:srgbClr val="C0C0C0"/>
                  </a:outerShdw>
                </a:effectLst>
              </a:rPr>
              <a:t>Yaesu</a:t>
            </a:r>
            <a:r>
              <a:rPr lang="en-US" sz="2400" b="1" dirty="0" smtClean="0">
                <a:effectLst>
                  <a:outerShdw blurRad="38100" dist="38100" dir="2700000" algn="tl">
                    <a:srgbClr val="C0C0C0"/>
                  </a:outerShdw>
                </a:effectLst>
              </a:rPr>
              <a:t> FT=817ND</a:t>
            </a:r>
          </a:p>
          <a:p>
            <a:r>
              <a:rPr lang="en-US" sz="2400" b="1" dirty="0" smtClean="0">
                <a:effectLst>
                  <a:outerShdw blurRad="38100" dist="38100" dir="2700000" algn="tl">
                    <a:srgbClr val="C0C0C0"/>
                  </a:outerShdw>
                </a:effectLst>
              </a:rPr>
              <a:t>5 </a:t>
            </a:r>
            <a:r>
              <a:rPr lang="en-US" sz="2400" b="1" dirty="0">
                <a:effectLst>
                  <a:outerShdw blurRad="38100" dist="38100" dir="2700000" algn="tl">
                    <a:srgbClr val="C0C0C0"/>
                  </a:outerShdw>
                </a:effectLst>
              </a:rPr>
              <a:t>Watt all band all mode </a:t>
            </a:r>
          </a:p>
          <a:p>
            <a:r>
              <a:rPr lang="en-US" sz="2400" b="1" dirty="0">
                <a:effectLst>
                  <a:outerShdw blurRad="38100" dist="38100" dir="2700000" algn="tl">
                    <a:srgbClr val="C0C0C0"/>
                  </a:outerShdw>
                </a:effectLst>
              </a:rPr>
              <a:t>All Bands 1.8 - 470MHz</a:t>
            </a:r>
          </a:p>
          <a:p>
            <a:r>
              <a:rPr lang="en-US" sz="2400" b="1" dirty="0">
                <a:effectLst>
                  <a:outerShdw blurRad="38100" dist="38100" dir="2700000" algn="tl">
                    <a:srgbClr val="C0C0C0"/>
                  </a:outerShdw>
                </a:effectLst>
              </a:rPr>
              <a:t>Very Popular as a Portable Rig</a:t>
            </a:r>
          </a:p>
          <a:p>
            <a:r>
              <a:rPr lang="en-US" sz="2400" b="1" dirty="0">
                <a:effectLst>
                  <a:outerShdw blurRad="38100" dist="38100" dir="2700000" algn="tl">
                    <a:srgbClr val="C0C0C0"/>
                  </a:outerShdw>
                </a:effectLst>
              </a:rPr>
              <a:t>Very Small</a:t>
            </a:r>
          </a:p>
        </p:txBody>
      </p:sp>
    </p:spTree>
    <p:extLst>
      <p:ext uri="{BB962C8B-B14F-4D97-AF65-F5344CB8AC3E}">
        <p14:creationId xmlns:p14="http://schemas.microsoft.com/office/powerpoint/2010/main" val="4290122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686800" cy="838200"/>
          </a:xfrm>
        </p:spPr>
        <p:txBody>
          <a:bodyPr>
            <a:noAutofit/>
          </a:bodyPr>
          <a:lstStyle/>
          <a:p>
            <a:r>
              <a:rPr lang="en-US" sz="4000" b="1" dirty="0"/>
              <a:t>QRP In General</a:t>
            </a:r>
            <a:br>
              <a:rPr lang="en-US" sz="4000" b="1" dirty="0"/>
            </a:br>
            <a:endParaRPr lang="en-US" sz="4000" dirty="0"/>
          </a:p>
        </p:txBody>
      </p:sp>
      <p:sp>
        <p:nvSpPr>
          <p:cNvPr id="4" name="Rectangle 3"/>
          <p:cNvSpPr/>
          <p:nvPr/>
        </p:nvSpPr>
        <p:spPr>
          <a:xfrm>
            <a:off x="457200" y="1295400"/>
            <a:ext cx="8382000" cy="3847207"/>
          </a:xfrm>
          <a:prstGeom prst="rect">
            <a:avLst/>
          </a:prstGeom>
        </p:spPr>
        <p:txBody>
          <a:bodyPr wrap="square">
            <a:spAutoFit/>
          </a:bodyPr>
          <a:lstStyle/>
          <a:p>
            <a:pPr>
              <a:buFontTx/>
              <a:buChar char="•"/>
            </a:pPr>
            <a:r>
              <a:rPr lang="en-US" sz="3200" b="1" dirty="0"/>
              <a:t>What is QRP and Why Use it?</a:t>
            </a:r>
          </a:p>
          <a:p>
            <a:pPr>
              <a:buFontTx/>
              <a:buChar char="•"/>
            </a:pPr>
            <a:r>
              <a:rPr lang="en-US" sz="3200" b="1" dirty="0"/>
              <a:t>Overview of QRP Kits </a:t>
            </a:r>
          </a:p>
          <a:p>
            <a:pPr lvl="1">
              <a:buFontTx/>
              <a:buChar char="–"/>
            </a:pPr>
            <a:r>
              <a:rPr lang="en-US" sz="2800" b="1" dirty="0"/>
              <a:t>Small projects</a:t>
            </a:r>
          </a:p>
          <a:p>
            <a:pPr lvl="1">
              <a:buFontTx/>
              <a:buChar char="–"/>
            </a:pPr>
            <a:r>
              <a:rPr lang="en-US" sz="2800" b="1" dirty="0"/>
              <a:t>Intermediate kits</a:t>
            </a:r>
          </a:p>
          <a:p>
            <a:pPr lvl="1">
              <a:buFontTx/>
              <a:buChar char="–"/>
            </a:pPr>
            <a:r>
              <a:rPr lang="en-US" sz="2800" b="1" dirty="0"/>
              <a:t>Advanced kits</a:t>
            </a:r>
          </a:p>
          <a:p>
            <a:pPr>
              <a:buFontTx/>
              <a:buChar char="•"/>
            </a:pPr>
            <a:r>
              <a:rPr lang="en-US" sz="3200" b="1" dirty="0">
                <a:solidFill>
                  <a:srgbClr val="FF0000"/>
                </a:solidFill>
              </a:rPr>
              <a:t>Using Commercial </a:t>
            </a:r>
            <a:r>
              <a:rPr lang="en-US" sz="3200" b="1" dirty="0" smtClean="0">
                <a:solidFill>
                  <a:srgbClr val="FF0000"/>
                </a:solidFill>
              </a:rPr>
              <a:t>Amateur </a:t>
            </a:r>
            <a:r>
              <a:rPr lang="en-US" sz="3200" b="1" dirty="0">
                <a:solidFill>
                  <a:srgbClr val="FF0000"/>
                </a:solidFill>
              </a:rPr>
              <a:t>Radios for QRP</a:t>
            </a:r>
          </a:p>
          <a:p>
            <a:pPr>
              <a:buFontTx/>
              <a:buChar char="•"/>
            </a:pPr>
            <a:r>
              <a:rPr lang="en-US" sz="3200" b="1" dirty="0" smtClean="0"/>
              <a:t>Clubs, Web Sites &amp; References</a:t>
            </a:r>
            <a:endParaRPr lang="en-US" sz="3200" b="1" dirty="0"/>
          </a:p>
          <a:p>
            <a:pPr>
              <a:buFontTx/>
              <a:buChar char="•"/>
            </a:pPr>
            <a:r>
              <a:rPr lang="en-US" sz="3200" b="1" dirty="0" smtClean="0"/>
              <a:t>Questions</a:t>
            </a:r>
            <a:r>
              <a:rPr lang="en-US" sz="3200" b="1" dirty="0"/>
              <a:t>?</a:t>
            </a:r>
          </a:p>
        </p:txBody>
      </p:sp>
    </p:spTree>
    <p:extLst>
      <p:ext uri="{BB962C8B-B14F-4D97-AF65-F5344CB8AC3E}">
        <p14:creationId xmlns:p14="http://schemas.microsoft.com/office/powerpoint/2010/main" val="150481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686800" cy="838200"/>
          </a:xfrm>
        </p:spPr>
        <p:txBody>
          <a:bodyPr>
            <a:noAutofit/>
          </a:bodyPr>
          <a:lstStyle/>
          <a:p>
            <a:r>
              <a:rPr lang="en-US" sz="3400" dirty="0"/>
              <a:t>Use Your 100 Watt Big Rig </a:t>
            </a:r>
            <a:r>
              <a:rPr lang="en-US" sz="3400" dirty="0" smtClean="0"/>
              <a:t>As  </a:t>
            </a:r>
            <a:r>
              <a:rPr lang="en-US" sz="3400" dirty="0"/>
              <a:t>A QRP Rig</a:t>
            </a:r>
          </a:p>
        </p:txBody>
      </p:sp>
      <p:sp>
        <p:nvSpPr>
          <p:cNvPr id="3" name="Content Placeholder 2"/>
          <p:cNvSpPr>
            <a:spLocks noGrp="1"/>
          </p:cNvSpPr>
          <p:nvPr>
            <p:ph idx="1"/>
          </p:nvPr>
        </p:nvSpPr>
        <p:spPr/>
        <p:txBody>
          <a:bodyPr/>
          <a:lstStyle/>
          <a:p>
            <a:pPr>
              <a:spcBef>
                <a:spcPct val="50000"/>
              </a:spcBef>
            </a:pPr>
            <a:r>
              <a:rPr lang="en-US" dirty="0">
                <a:effectLst>
                  <a:outerShdw blurRad="38100" dist="38100" dir="2700000" algn="tl">
                    <a:srgbClr val="FFFFFF"/>
                  </a:outerShdw>
                </a:effectLst>
              </a:rPr>
              <a:t>Turn down the power while in QSO, you will be amazed at how low you can go and still maintain contact.</a:t>
            </a:r>
          </a:p>
          <a:p>
            <a:pPr>
              <a:spcBef>
                <a:spcPct val="50000"/>
              </a:spcBef>
            </a:pPr>
            <a:r>
              <a:rPr lang="en-US" b="1" dirty="0"/>
              <a:t>FCC Part 97.313(a) An amateur station must use the minimum transmitter power necessary to carry out the desired communications</a:t>
            </a:r>
            <a:r>
              <a:rPr lang="en-US" sz="2800" dirty="0"/>
              <a:t>.</a:t>
            </a:r>
          </a:p>
          <a:p>
            <a:endParaRPr lang="en-US" dirty="0"/>
          </a:p>
        </p:txBody>
      </p:sp>
    </p:spTree>
    <p:extLst>
      <p:ext uri="{BB962C8B-B14F-4D97-AF65-F5344CB8AC3E}">
        <p14:creationId xmlns:p14="http://schemas.microsoft.com/office/powerpoint/2010/main" val="2922778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US" dirty="0"/>
              <a:t>Commercial </a:t>
            </a:r>
            <a:r>
              <a:rPr lang="en-US" dirty="0" smtClean="0"/>
              <a:t>Amateur Radios</a:t>
            </a:r>
            <a:endParaRPr lang="en-US" dirty="0"/>
          </a:p>
        </p:txBody>
      </p:sp>
      <p:sp>
        <p:nvSpPr>
          <p:cNvPr id="3" name="Content Placeholder 2"/>
          <p:cNvSpPr>
            <a:spLocks noGrp="1"/>
          </p:cNvSpPr>
          <p:nvPr>
            <p:ph idx="1"/>
          </p:nvPr>
        </p:nvSpPr>
        <p:spPr/>
        <p:txBody>
          <a:bodyPr>
            <a:normAutofit/>
          </a:bodyPr>
          <a:lstStyle/>
          <a:p>
            <a:r>
              <a:rPr lang="en-US" b="1" dirty="0">
                <a:solidFill>
                  <a:srgbClr val="000000"/>
                </a:solidFill>
              </a:rPr>
              <a:t>Easy way to try QRP - Turn down the power on your big rig</a:t>
            </a:r>
            <a:endParaRPr lang="en-US" sz="3600" b="1" dirty="0">
              <a:solidFill>
                <a:srgbClr val="000000"/>
              </a:solidFill>
            </a:endParaRPr>
          </a:p>
          <a:p>
            <a:r>
              <a:rPr lang="en-US" b="1" dirty="0">
                <a:solidFill>
                  <a:srgbClr val="000000"/>
                </a:solidFill>
              </a:rPr>
              <a:t>Here’s some power math</a:t>
            </a:r>
            <a:endParaRPr lang="en-US" sz="3600" b="1" dirty="0">
              <a:solidFill>
                <a:srgbClr val="000000"/>
              </a:solidFill>
            </a:endParaRPr>
          </a:p>
          <a:p>
            <a:pPr lvl="1"/>
            <a:r>
              <a:rPr lang="en-US" b="1" dirty="0" smtClean="0">
                <a:solidFill>
                  <a:srgbClr val="000000"/>
                </a:solidFill>
              </a:rPr>
              <a:t>dB = 10*log(</a:t>
            </a:r>
            <a:r>
              <a:rPr lang="en-US" b="1" dirty="0" err="1" smtClean="0">
                <a:solidFill>
                  <a:srgbClr val="000000"/>
                </a:solidFill>
              </a:rPr>
              <a:t>pwr</a:t>
            </a:r>
            <a:r>
              <a:rPr lang="en-US" b="1" dirty="0" smtClean="0">
                <a:solidFill>
                  <a:srgbClr val="000000"/>
                </a:solidFill>
              </a:rPr>
              <a:t> out/</a:t>
            </a:r>
            <a:r>
              <a:rPr lang="en-US" b="1" dirty="0" err="1" smtClean="0">
                <a:solidFill>
                  <a:srgbClr val="000000"/>
                </a:solidFill>
              </a:rPr>
              <a:t>pwr</a:t>
            </a:r>
            <a:r>
              <a:rPr lang="en-US" b="1" dirty="0" smtClean="0">
                <a:solidFill>
                  <a:srgbClr val="000000"/>
                </a:solidFill>
              </a:rPr>
              <a:t> in)</a:t>
            </a:r>
          </a:p>
          <a:p>
            <a:pPr lvl="1"/>
            <a:r>
              <a:rPr lang="en-US" b="1" dirty="0" smtClean="0">
                <a:solidFill>
                  <a:srgbClr val="000000"/>
                </a:solidFill>
              </a:rPr>
              <a:t>5W is 13dB less than 100W</a:t>
            </a:r>
          </a:p>
          <a:p>
            <a:r>
              <a:rPr lang="en-US" b="1" dirty="0" smtClean="0">
                <a:solidFill>
                  <a:srgbClr val="000000"/>
                </a:solidFill>
              </a:rPr>
              <a:t>That’s </a:t>
            </a:r>
            <a:r>
              <a:rPr lang="en-US" b="1" dirty="0">
                <a:solidFill>
                  <a:srgbClr val="000000"/>
                </a:solidFill>
              </a:rPr>
              <a:t>only about 2 S units.</a:t>
            </a:r>
          </a:p>
          <a:p>
            <a:r>
              <a:rPr lang="en-US" b="1" dirty="0">
                <a:solidFill>
                  <a:srgbClr val="000000"/>
                </a:solidFill>
              </a:rPr>
              <a:t>Take the challenge on your big rig, see how low you can go.</a:t>
            </a:r>
            <a:endParaRPr lang="en-US" sz="3600" b="1" dirty="0">
              <a:solidFill>
                <a:srgbClr val="000000"/>
              </a:solidFill>
            </a:endParaRPr>
          </a:p>
          <a:p>
            <a:endParaRPr lang="en-US" dirty="0"/>
          </a:p>
        </p:txBody>
      </p:sp>
    </p:spTree>
    <p:extLst>
      <p:ext uri="{BB962C8B-B14F-4D97-AF65-F5344CB8AC3E}">
        <p14:creationId xmlns:p14="http://schemas.microsoft.com/office/powerpoint/2010/main" val="1476588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304800"/>
            <a:ext cx="8686800" cy="838200"/>
          </a:xfrm>
        </p:spPr>
        <p:txBody>
          <a:bodyPr/>
          <a:lstStyle/>
          <a:p>
            <a:r>
              <a:rPr lang="en-US" dirty="0"/>
              <a:t>Commercial </a:t>
            </a:r>
            <a:r>
              <a:rPr lang="en-US" dirty="0" smtClean="0"/>
              <a:t>Amateur Radios</a:t>
            </a:r>
            <a:endParaRPr lang="en-US" dirty="0"/>
          </a:p>
        </p:txBody>
      </p:sp>
      <p:sp>
        <p:nvSpPr>
          <p:cNvPr id="3" name="Content Placeholder 2"/>
          <p:cNvSpPr>
            <a:spLocks noGrp="1"/>
          </p:cNvSpPr>
          <p:nvPr>
            <p:ph idx="1"/>
          </p:nvPr>
        </p:nvSpPr>
        <p:spPr>
          <a:xfrm>
            <a:off x="304800" y="1295400"/>
            <a:ext cx="8686800" cy="4525963"/>
          </a:xfrm>
        </p:spPr>
        <p:txBody>
          <a:bodyPr>
            <a:normAutofit fontScale="92500" lnSpcReduction="20000"/>
          </a:bodyPr>
          <a:lstStyle/>
          <a:p>
            <a:r>
              <a:rPr lang="en-US" b="1" dirty="0" smtClean="0"/>
              <a:t>Kenwood</a:t>
            </a:r>
          </a:p>
          <a:p>
            <a:r>
              <a:rPr lang="en-US" b="1" dirty="0" err="1" smtClean="0"/>
              <a:t>Icom</a:t>
            </a:r>
            <a:endParaRPr lang="en-US" b="1" dirty="0" smtClean="0"/>
          </a:p>
          <a:p>
            <a:r>
              <a:rPr lang="en-US" b="1" dirty="0" err="1" smtClean="0"/>
              <a:t>Yaesu</a:t>
            </a:r>
            <a:endParaRPr lang="en-US" b="1" dirty="0" smtClean="0"/>
          </a:p>
          <a:p>
            <a:r>
              <a:rPr lang="en-US" b="1" dirty="0" err="1" smtClean="0"/>
              <a:t>Elecraft</a:t>
            </a:r>
            <a:endParaRPr lang="en-US" b="1" dirty="0" smtClean="0"/>
          </a:p>
          <a:p>
            <a:r>
              <a:rPr lang="en-US" b="1" dirty="0" smtClean="0"/>
              <a:t>Ten-Tec</a:t>
            </a:r>
          </a:p>
          <a:p>
            <a:r>
              <a:rPr lang="en-US" b="1" dirty="0" err="1" smtClean="0"/>
              <a:t>Alinco</a:t>
            </a:r>
            <a:endParaRPr lang="en-US" b="1" dirty="0" smtClean="0"/>
          </a:p>
          <a:p>
            <a:pPr marL="0" indent="0">
              <a:buNone/>
            </a:pPr>
            <a:r>
              <a:rPr lang="en-US" b="1" dirty="0" smtClean="0"/>
              <a:t>Reduce power:</a:t>
            </a:r>
          </a:p>
          <a:p>
            <a:pPr marL="857250" lvl="1" indent="-457200"/>
            <a:r>
              <a:rPr lang="en-US" b="1" dirty="0" smtClean="0"/>
              <a:t>Turn power down.</a:t>
            </a:r>
          </a:p>
          <a:p>
            <a:pPr marL="857250" lvl="1" indent="-457200"/>
            <a:r>
              <a:rPr lang="en-US" b="1" dirty="0" smtClean="0"/>
              <a:t>Use attenuators if necessary</a:t>
            </a:r>
          </a:p>
          <a:p>
            <a:pPr marL="857250" lvl="1" indent="-457200"/>
            <a:r>
              <a:rPr lang="en-US" b="1" dirty="0" smtClean="0"/>
              <a:t>Check with external watt meters.</a:t>
            </a:r>
          </a:p>
          <a:p>
            <a:pPr lvl="1"/>
            <a:endParaRPr lang="en-US" dirty="0" smtClean="0"/>
          </a:p>
          <a:p>
            <a:pPr lvl="1"/>
            <a:endParaRPr lang="en-US" dirty="0"/>
          </a:p>
        </p:txBody>
      </p:sp>
    </p:spTree>
    <p:extLst>
      <p:ext uri="{BB962C8B-B14F-4D97-AF65-F5344CB8AC3E}">
        <p14:creationId xmlns:p14="http://schemas.microsoft.com/office/powerpoint/2010/main" val="1080326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US" dirty="0"/>
              <a:t>Pretty Amazing Stuff</a:t>
            </a:r>
          </a:p>
        </p:txBody>
      </p:sp>
      <p:pic>
        <p:nvPicPr>
          <p:cNvPr id="4" name="Picture 27" descr="C:\Files\AL7FS Web\milesperwat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219200"/>
            <a:ext cx="7162800" cy="5534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386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686800" cy="838200"/>
          </a:xfrm>
        </p:spPr>
        <p:txBody>
          <a:bodyPr>
            <a:noAutofit/>
          </a:bodyPr>
          <a:lstStyle/>
          <a:p>
            <a:r>
              <a:rPr lang="en-US" sz="4000" b="1" dirty="0"/>
              <a:t>QRP In General</a:t>
            </a:r>
            <a:br>
              <a:rPr lang="en-US" sz="4000" b="1" dirty="0"/>
            </a:br>
            <a:endParaRPr lang="en-US" sz="4000" dirty="0"/>
          </a:p>
        </p:txBody>
      </p:sp>
      <p:sp>
        <p:nvSpPr>
          <p:cNvPr id="4" name="Rectangle 3"/>
          <p:cNvSpPr/>
          <p:nvPr/>
        </p:nvSpPr>
        <p:spPr>
          <a:xfrm>
            <a:off x="457200" y="1295400"/>
            <a:ext cx="8382000" cy="3847207"/>
          </a:xfrm>
          <a:prstGeom prst="rect">
            <a:avLst/>
          </a:prstGeom>
        </p:spPr>
        <p:txBody>
          <a:bodyPr wrap="square">
            <a:spAutoFit/>
          </a:bodyPr>
          <a:lstStyle/>
          <a:p>
            <a:pPr>
              <a:buFontTx/>
              <a:buChar char="•"/>
            </a:pPr>
            <a:r>
              <a:rPr lang="en-US" sz="3200" b="1" dirty="0"/>
              <a:t>What is QRP and Why Use it?</a:t>
            </a:r>
          </a:p>
          <a:p>
            <a:pPr>
              <a:buFontTx/>
              <a:buChar char="•"/>
            </a:pPr>
            <a:r>
              <a:rPr lang="en-US" sz="3200" b="1" dirty="0"/>
              <a:t>Overview of QRP Kits </a:t>
            </a:r>
          </a:p>
          <a:p>
            <a:pPr lvl="1">
              <a:buFontTx/>
              <a:buChar char="–"/>
            </a:pPr>
            <a:r>
              <a:rPr lang="en-US" sz="2800" b="1" dirty="0"/>
              <a:t>Small projects</a:t>
            </a:r>
          </a:p>
          <a:p>
            <a:pPr lvl="1">
              <a:buFontTx/>
              <a:buChar char="–"/>
            </a:pPr>
            <a:r>
              <a:rPr lang="en-US" sz="2800" b="1" dirty="0"/>
              <a:t>Intermediate kits</a:t>
            </a:r>
          </a:p>
          <a:p>
            <a:pPr lvl="1">
              <a:buFontTx/>
              <a:buChar char="–"/>
            </a:pPr>
            <a:r>
              <a:rPr lang="en-US" sz="2800" b="1" dirty="0"/>
              <a:t>Advanced kits</a:t>
            </a:r>
          </a:p>
          <a:p>
            <a:pPr>
              <a:buFontTx/>
              <a:buChar char="•"/>
            </a:pPr>
            <a:r>
              <a:rPr lang="en-US" sz="3200" b="1" dirty="0"/>
              <a:t>Using Commercial </a:t>
            </a:r>
            <a:r>
              <a:rPr lang="en-US" sz="3200" b="1" dirty="0" smtClean="0"/>
              <a:t>Amateur </a:t>
            </a:r>
            <a:r>
              <a:rPr lang="en-US" sz="3200" b="1" dirty="0"/>
              <a:t>Radios for QRP</a:t>
            </a:r>
          </a:p>
          <a:p>
            <a:pPr>
              <a:buFontTx/>
              <a:buChar char="•"/>
            </a:pPr>
            <a:r>
              <a:rPr lang="en-US" sz="3200" b="1" dirty="0" smtClean="0">
                <a:solidFill>
                  <a:srgbClr val="FF0000"/>
                </a:solidFill>
              </a:rPr>
              <a:t>Clubs , Web Sites &amp; References</a:t>
            </a:r>
            <a:endParaRPr lang="en-US" sz="3200" b="1" dirty="0">
              <a:solidFill>
                <a:srgbClr val="FF0000"/>
              </a:solidFill>
            </a:endParaRPr>
          </a:p>
          <a:p>
            <a:pPr>
              <a:buFontTx/>
              <a:buChar char="•"/>
            </a:pPr>
            <a:r>
              <a:rPr lang="en-US" sz="3200" b="1" dirty="0" smtClean="0"/>
              <a:t>Questions</a:t>
            </a:r>
            <a:r>
              <a:rPr lang="en-US" sz="3200" b="1" dirty="0"/>
              <a:t>?</a:t>
            </a:r>
          </a:p>
        </p:txBody>
      </p:sp>
    </p:spTree>
    <p:extLst>
      <p:ext uri="{BB962C8B-B14F-4D97-AF65-F5344CB8AC3E}">
        <p14:creationId xmlns:p14="http://schemas.microsoft.com/office/powerpoint/2010/main" val="223312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normAutofit fontScale="90000"/>
          </a:bodyPr>
          <a:lstStyle/>
          <a:p>
            <a:r>
              <a:rPr lang="en-US" dirty="0">
                <a:solidFill>
                  <a:srgbClr val="FF0000"/>
                </a:solidFill>
                <a:effectLst>
                  <a:outerShdw blurRad="38100" dist="38100" dir="2700000" algn="tl">
                    <a:srgbClr val="C0C0C0"/>
                  </a:outerShdw>
                </a:effectLst>
              </a:rPr>
              <a:t>QRP Amateur Radio Club International </a:t>
            </a:r>
            <a:endParaRPr lang="en-US" dirty="0"/>
          </a:p>
        </p:txBody>
      </p:sp>
      <p:pic>
        <p:nvPicPr>
          <p:cNvPr id="4" name="Picture 2" descr="C:\Ham\QRP Talk\Arc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1219200"/>
            <a:ext cx="5958840" cy="35509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81200" y="4876800"/>
            <a:ext cx="5943600" cy="1815882"/>
          </a:xfrm>
          <a:prstGeom prst="rect">
            <a:avLst/>
          </a:prstGeom>
        </p:spPr>
        <p:txBody>
          <a:bodyPr wrap="square">
            <a:spAutoFit/>
          </a:bodyPr>
          <a:lstStyle/>
          <a:p>
            <a:r>
              <a:rPr lang="en-US" sz="2800" b="1" dirty="0">
                <a:effectLst>
                  <a:outerShdw blurRad="38100" dist="38100" dir="2700000" algn="tl">
                    <a:srgbClr val="C0C0C0"/>
                  </a:outerShdw>
                </a:effectLst>
                <a:hlinkClick r:id="rId3"/>
              </a:rPr>
              <a:t>http://</a:t>
            </a:r>
            <a:r>
              <a:rPr lang="en-US" sz="2800" b="1" dirty="0" smtClean="0">
                <a:effectLst>
                  <a:outerShdw blurRad="38100" dist="38100" dir="2700000" algn="tl">
                    <a:srgbClr val="C0C0C0"/>
                  </a:outerShdw>
                </a:effectLst>
                <a:hlinkClick r:id="rId3"/>
              </a:rPr>
              <a:t>www.qrparci.org</a:t>
            </a:r>
            <a:endParaRPr lang="en-US" sz="2800" b="1" dirty="0" smtClean="0">
              <a:effectLst>
                <a:outerShdw blurRad="38100" dist="38100" dir="2700000" algn="tl">
                  <a:srgbClr val="C0C0C0"/>
                </a:outerShdw>
              </a:effectLst>
            </a:endParaRPr>
          </a:p>
          <a:p>
            <a:r>
              <a:rPr lang="en-US" sz="2800" b="1" dirty="0" smtClean="0">
                <a:effectLst>
                  <a:outerShdw blurRad="38100" dist="38100" dir="2700000" algn="tl">
                    <a:srgbClr val="C0C0C0"/>
                  </a:outerShdw>
                </a:effectLst>
              </a:rPr>
              <a:t>QRP Quarterly  (Official Publication)</a:t>
            </a:r>
          </a:p>
          <a:p>
            <a:r>
              <a:rPr lang="en-US" sz="2800" b="1" dirty="0" smtClean="0">
                <a:effectLst>
                  <a:outerShdw blurRad="38100" dist="38100" dir="2700000" algn="tl">
                    <a:srgbClr val="C0C0C0"/>
                  </a:outerShdw>
                </a:effectLst>
              </a:rPr>
              <a:t>1000 Miles per Watt Award</a:t>
            </a:r>
          </a:p>
          <a:p>
            <a:r>
              <a:rPr lang="en-US" sz="2800" b="1" dirty="0" smtClean="0">
                <a:effectLst>
                  <a:outerShdw blurRad="38100" dist="38100" dir="2700000" algn="tl">
                    <a:srgbClr val="C0C0C0"/>
                  </a:outerShdw>
                </a:effectLst>
              </a:rPr>
              <a:t>QRP DX Award (100 Countries)</a:t>
            </a:r>
            <a:endParaRPr lang="en-US" sz="2800" b="1" dirty="0"/>
          </a:p>
        </p:txBody>
      </p:sp>
    </p:spTree>
    <p:extLst>
      <p:ext uri="{BB962C8B-B14F-4D97-AF65-F5344CB8AC3E}">
        <p14:creationId xmlns:p14="http://schemas.microsoft.com/office/powerpoint/2010/main" val="23523765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FF0000"/>
                </a:solidFill>
                <a:effectLst>
                  <a:outerShdw blurRad="38100" dist="38100" dir="2700000" algn="tl">
                    <a:srgbClr val="C0C0C0"/>
                  </a:outerShdw>
                </a:effectLst>
              </a:rPr>
              <a:t>NorCal</a:t>
            </a:r>
            <a:r>
              <a:rPr lang="en-US" dirty="0" smtClean="0">
                <a:solidFill>
                  <a:srgbClr val="FF0000"/>
                </a:solidFill>
                <a:effectLst>
                  <a:outerShdw blurRad="38100" dist="38100" dir="2700000" algn="tl">
                    <a:srgbClr val="C0C0C0"/>
                  </a:outerShdw>
                </a:effectLst>
              </a:rPr>
              <a:t> (Northern </a:t>
            </a:r>
            <a:r>
              <a:rPr lang="en-US" dirty="0" err="1" smtClean="0">
                <a:solidFill>
                  <a:srgbClr val="FF0000"/>
                </a:solidFill>
                <a:effectLst>
                  <a:outerShdw blurRad="38100" dist="38100" dir="2700000" algn="tl">
                    <a:srgbClr val="C0C0C0"/>
                  </a:outerShdw>
                </a:effectLst>
              </a:rPr>
              <a:t>Califorina</a:t>
            </a:r>
            <a:r>
              <a:rPr lang="en-US" dirty="0" smtClean="0">
                <a:solidFill>
                  <a:srgbClr val="FF0000"/>
                </a:solidFill>
                <a:effectLst>
                  <a:outerShdw blurRad="38100" dist="38100" dir="2700000" algn="tl">
                    <a:srgbClr val="C0C0C0"/>
                  </a:outerShdw>
                </a:effectLst>
              </a:rPr>
              <a:t> QRP Club)</a:t>
            </a:r>
            <a:endParaRPr lang="en-US" dirty="0"/>
          </a:p>
        </p:txBody>
      </p:sp>
      <p:pic>
        <p:nvPicPr>
          <p:cNvPr id="19458" name="Picture 2" descr="http://www.norcalqrp.org/images/norcallogo_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300" y="1548161"/>
            <a:ext cx="3581400" cy="27834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47800" y="4648200"/>
            <a:ext cx="6172200" cy="1200329"/>
          </a:xfrm>
          <a:prstGeom prst="rect">
            <a:avLst/>
          </a:prstGeom>
        </p:spPr>
        <p:txBody>
          <a:bodyPr wrap="square">
            <a:spAutoFit/>
          </a:bodyPr>
          <a:lstStyle/>
          <a:p>
            <a:pPr>
              <a:buFontTx/>
              <a:buChar char="•"/>
            </a:pPr>
            <a:r>
              <a:rPr lang="en-US" sz="1600" dirty="0">
                <a:solidFill>
                  <a:schemeClr val="accent2"/>
                </a:solidFill>
                <a:effectLst>
                  <a:outerShdw blurRad="38100" dist="38100" dir="2700000" algn="tl">
                    <a:srgbClr val="C0C0C0"/>
                  </a:outerShdw>
                </a:effectLst>
              </a:rPr>
              <a:t> </a:t>
            </a:r>
            <a:r>
              <a:rPr lang="en-US" sz="3600" b="1" dirty="0">
                <a:effectLst>
                  <a:outerShdw blurRad="38100" dist="38100" dir="2700000" algn="tl">
                    <a:srgbClr val="C0C0C0"/>
                  </a:outerShdw>
                </a:effectLst>
              </a:rPr>
              <a:t>Northern California QRP Club</a:t>
            </a:r>
          </a:p>
          <a:p>
            <a:pPr>
              <a:buFontTx/>
              <a:buChar char="•"/>
            </a:pPr>
            <a:r>
              <a:rPr lang="en-US" sz="3600" b="1" dirty="0">
                <a:effectLst>
                  <a:outerShdw blurRad="38100" dist="38100" dir="2700000" algn="tl">
                    <a:srgbClr val="C0C0C0"/>
                  </a:outerShdw>
                </a:effectLst>
              </a:rPr>
              <a:t> http://</a:t>
            </a:r>
            <a:r>
              <a:rPr lang="en-US" sz="3600" b="1" dirty="0" smtClean="0">
                <a:effectLst>
                  <a:outerShdw blurRad="38100" dist="38100" dir="2700000" algn="tl">
                    <a:srgbClr val="C0C0C0"/>
                  </a:outerShdw>
                </a:effectLst>
              </a:rPr>
              <a:t>www.norcalqrp.org</a:t>
            </a:r>
            <a:endParaRPr lang="en-US" sz="3600" b="1" dirty="0">
              <a:effectLst>
                <a:outerShdw blurRad="38100" dist="38100" dir="2700000" algn="tl">
                  <a:srgbClr val="C0C0C0"/>
                </a:outerShdw>
              </a:effectLst>
            </a:endParaRPr>
          </a:p>
        </p:txBody>
      </p:sp>
    </p:spTree>
    <p:extLst>
      <p:ext uri="{BB962C8B-B14F-4D97-AF65-F5344CB8AC3E}">
        <p14:creationId xmlns:p14="http://schemas.microsoft.com/office/powerpoint/2010/main" val="33945198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0000"/>
                </a:solidFill>
                <a:effectLst>
                  <a:outerShdw blurRad="38100" dist="38100" dir="2700000" algn="tl">
                    <a:srgbClr val="C0C0C0"/>
                  </a:outerShdw>
                </a:effectLst>
              </a:rPr>
              <a:t>G-QRP Club – Great </a:t>
            </a:r>
            <a:r>
              <a:rPr lang="en-US" sz="4000" dirty="0" smtClean="0">
                <a:solidFill>
                  <a:srgbClr val="FF0000"/>
                </a:solidFill>
                <a:effectLst>
                  <a:outerShdw blurRad="38100" dist="38100" dir="2700000" algn="tl">
                    <a:srgbClr val="C0C0C0"/>
                  </a:outerShdw>
                </a:effectLst>
              </a:rPr>
              <a:t>Britain</a:t>
            </a:r>
            <a:endParaRPr lang="en-US" sz="4000" dirty="0"/>
          </a:p>
        </p:txBody>
      </p:sp>
      <p:pic>
        <p:nvPicPr>
          <p:cNvPr id="4" name="Picture 2" descr="C:\Ham\QRP Talk\Gqr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7086600" cy="39968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90800" y="5846956"/>
            <a:ext cx="4336059" cy="584775"/>
          </a:xfrm>
          <a:prstGeom prst="rect">
            <a:avLst/>
          </a:prstGeom>
        </p:spPr>
        <p:txBody>
          <a:bodyPr wrap="none">
            <a:spAutoFit/>
          </a:bodyPr>
          <a:lstStyle/>
          <a:p>
            <a:pPr>
              <a:buFontTx/>
              <a:buChar char="•"/>
            </a:pPr>
            <a:r>
              <a:rPr lang="en-US" sz="3200" b="1" dirty="0"/>
              <a:t>http://www.gqrp.com/</a:t>
            </a:r>
          </a:p>
        </p:txBody>
      </p:sp>
    </p:spTree>
    <p:extLst>
      <p:ext uri="{BB962C8B-B14F-4D97-AF65-F5344CB8AC3E}">
        <p14:creationId xmlns:p14="http://schemas.microsoft.com/office/powerpoint/2010/main" val="23844200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normAutofit/>
          </a:bodyPr>
          <a:lstStyle/>
          <a:p>
            <a:r>
              <a:rPr lang="en-US" sz="4000" dirty="0">
                <a:solidFill>
                  <a:srgbClr val="FF0000"/>
                </a:solidFill>
                <a:effectLst>
                  <a:outerShdw blurRad="38100" dist="38100" dir="2700000" algn="tl">
                    <a:srgbClr val="C0C0C0"/>
                  </a:outerShdw>
                </a:effectLst>
              </a:rPr>
              <a:t>4 State QRP Group  (4SQRP</a:t>
            </a:r>
            <a:r>
              <a:rPr lang="en-US" sz="4000" dirty="0" smtClean="0">
                <a:solidFill>
                  <a:srgbClr val="FF0000"/>
                </a:solidFill>
                <a:effectLst>
                  <a:outerShdw blurRad="38100" dist="38100" dir="2700000" algn="tl">
                    <a:srgbClr val="C0C0C0"/>
                  </a:outerShdw>
                </a:effectLst>
              </a:rPr>
              <a:t>)</a:t>
            </a:r>
            <a:endParaRPr lang="en-US" sz="4000" dirty="0"/>
          </a:p>
        </p:txBody>
      </p:sp>
      <p:pic>
        <p:nvPicPr>
          <p:cNvPr id="20482" name="Picture 2" descr="http://www.4sqrp.com/incld/4State_logo_BLUE_300dp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95400"/>
            <a:ext cx="54864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998" y="4711390"/>
            <a:ext cx="7096403" cy="85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21198" y="5690839"/>
            <a:ext cx="3854004" cy="523220"/>
          </a:xfrm>
          <a:prstGeom prst="rect">
            <a:avLst/>
          </a:prstGeom>
        </p:spPr>
        <p:txBody>
          <a:bodyPr wrap="none">
            <a:spAutoFit/>
          </a:bodyPr>
          <a:lstStyle/>
          <a:p>
            <a:pPr>
              <a:buFontTx/>
              <a:buChar char="•"/>
            </a:pPr>
            <a:r>
              <a:rPr lang="en-US" sz="2800" b="1" dirty="0">
                <a:effectLst>
                  <a:outerShdw blurRad="38100" dist="38100" dir="2700000" algn="tl">
                    <a:srgbClr val="C0C0C0"/>
                  </a:outerShdw>
                </a:effectLst>
              </a:rPr>
              <a:t>http://</a:t>
            </a:r>
            <a:r>
              <a:rPr lang="en-US" sz="2800" b="1" dirty="0" smtClean="0">
                <a:effectLst>
                  <a:outerShdw blurRad="38100" dist="38100" dir="2700000" algn="tl">
                    <a:srgbClr val="C0C0C0"/>
                  </a:outerShdw>
                </a:effectLst>
              </a:rPr>
              <a:t>www.4sqrp.com</a:t>
            </a:r>
            <a:endParaRPr lang="en-US" sz="2800" b="1" dirty="0">
              <a:effectLst>
                <a:outerShdw blurRad="38100" dist="38100" dir="2700000" algn="tl">
                  <a:srgbClr val="C0C0C0"/>
                </a:outerShdw>
              </a:effectLst>
            </a:endParaRPr>
          </a:p>
        </p:txBody>
      </p:sp>
    </p:spTree>
    <p:extLst>
      <p:ext uri="{BB962C8B-B14F-4D97-AF65-F5344CB8AC3E}">
        <p14:creationId xmlns:p14="http://schemas.microsoft.com/office/powerpoint/2010/main" val="38494205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lstStyle/>
          <a:p>
            <a:r>
              <a:rPr lang="en-US" dirty="0" smtClean="0"/>
              <a:t>New England QRP Club</a:t>
            </a:r>
            <a:endParaRPr lang="en-US" dirty="0"/>
          </a:p>
        </p:txBody>
      </p:sp>
      <p:pic>
        <p:nvPicPr>
          <p:cNvPr id="21506" name="Picture 2" descr="http://www.newenglandqrp.org/files/ne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295400"/>
            <a:ext cx="2895600" cy="45104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0" y="5943600"/>
            <a:ext cx="4857484" cy="584775"/>
          </a:xfrm>
          <a:prstGeom prst="rect">
            <a:avLst/>
          </a:prstGeom>
        </p:spPr>
        <p:txBody>
          <a:bodyPr wrap="none">
            <a:spAutoFit/>
          </a:bodyPr>
          <a:lstStyle/>
          <a:p>
            <a:r>
              <a:rPr lang="en-US" sz="3200" b="1" dirty="0"/>
              <a:t>http://newenglandqrp.org/</a:t>
            </a:r>
          </a:p>
        </p:txBody>
      </p:sp>
    </p:spTree>
    <p:extLst>
      <p:ext uri="{BB962C8B-B14F-4D97-AF65-F5344CB8AC3E}">
        <p14:creationId xmlns:p14="http://schemas.microsoft.com/office/powerpoint/2010/main" val="11356012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81000"/>
            <a:ext cx="8686800" cy="838200"/>
          </a:xfrm>
        </p:spPr>
        <p:txBody>
          <a:bodyPr/>
          <a:lstStyle/>
          <a:p>
            <a:r>
              <a:rPr lang="en-US" b="1" dirty="0">
                <a:effectLst/>
              </a:rPr>
              <a:t>The North Georgia QRP Club</a:t>
            </a:r>
            <a:endParaRPr lang="en-US" dirty="0"/>
          </a:p>
        </p:txBody>
      </p:sp>
      <p:pic>
        <p:nvPicPr>
          <p:cNvPr id="22530" name="Picture 2" descr="http://www.nogaqrp.org/NOGAQRP_icon_trans.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147905"/>
            <a:ext cx="4038600" cy="46443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61542" y="5755128"/>
            <a:ext cx="5177458" cy="584775"/>
          </a:xfrm>
          <a:prstGeom prst="rect">
            <a:avLst/>
          </a:prstGeom>
        </p:spPr>
        <p:txBody>
          <a:bodyPr wrap="square">
            <a:spAutoFit/>
          </a:bodyPr>
          <a:lstStyle/>
          <a:p>
            <a:pPr algn="ctr"/>
            <a:r>
              <a:rPr lang="en-US" sz="3200" b="1" dirty="0"/>
              <a:t>http://www.nogaqrp.org/</a:t>
            </a:r>
          </a:p>
        </p:txBody>
      </p:sp>
    </p:spTree>
    <p:extLst>
      <p:ext uri="{BB962C8B-B14F-4D97-AF65-F5344CB8AC3E}">
        <p14:creationId xmlns:p14="http://schemas.microsoft.com/office/powerpoint/2010/main" val="14163293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1950"/>
            <a:ext cx="8686800" cy="838200"/>
          </a:xfrm>
        </p:spPr>
        <p:txBody>
          <a:bodyPr/>
          <a:lstStyle/>
          <a:p>
            <a:r>
              <a:rPr lang="en-US" dirty="0" smtClean="0"/>
              <a:t>PODXS 070 Club</a:t>
            </a:r>
            <a:endParaRPr lang="en-US" dirty="0"/>
          </a:p>
        </p:txBody>
      </p:sp>
      <p:sp>
        <p:nvSpPr>
          <p:cNvPr id="3" name="Content Placeholder 2"/>
          <p:cNvSpPr>
            <a:spLocks noGrp="1"/>
          </p:cNvSpPr>
          <p:nvPr>
            <p:ph idx="1"/>
          </p:nvPr>
        </p:nvSpPr>
        <p:spPr>
          <a:xfrm>
            <a:off x="381000" y="1295400"/>
            <a:ext cx="8686800" cy="5334000"/>
          </a:xfrm>
        </p:spPr>
        <p:txBody>
          <a:bodyPr>
            <a:normAutofit/>
          </a:bodyPr>
          <a:lstStyle/>
          <a:p>
            <a:r>
              <a:rPr lang="en-US" sz="2800" b="1" dirty="0" smtClean="0"/>
              <a:t>QRP is a natural fit for the sensitive Digital modes</a:t>
            </a:r>
          </a:p>
          <a:p>
            <a:pPr lvl="1"/>
            <a:r>
              <a:rPr lang="en-US" sz="2400" b="1" dirty="0" smtClean="0"/>
              <a:t>PSK31,  JT65 &amp; JT9</a:t>
            </a:r>
          </a:p>
          <a:p>
            <a:r>
              <a:rPr lang="en-US" b="1" dirty="0" smtClean="0"/>
              <a:t>PODXS offers two awards for QRP operation on PSK31</a:t>
            </a:r>
            <a:endParaRPr lang="en-US" b="1" dirty="0"/>
          </a:p>
          <a:p>
            <a:pPr marL="0" indent="0">
              <a:buNone/>
            </a:pPr>
            <a:endParaRPr lang="en-US" b="1" dirty="0"/>
          </a:p>
        </p:txBody>
      </p:sp>
      <p:pic>
        <p:nvPicPr>
          <p:cNvPr id="13314" name="Picture 2" descr="C:\Users\E03145\Desktop\podxsov1ye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52400"/>
            <a:ext cx="16764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E03145\Desktop\qrp_v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3429000"/>
            <a:ext cx="29718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Users\E03145\Desktop\qrpt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375822"/>
            <a:ext cx="2133601" cy="22690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95800" y="3352800"/>
            <a:ext cx="3352800" cy="923330"/>
          </a:xfrm>
          <a:prstGeom prst="rect">
            <a:avLst/>
          </a:prstGeom>
          <a:noFill/>
        </p:spPr>
        <p:txBody>
          <a:bodyPr wrap="square" rtlCol="0">
            <a:spAutoFit/>
          </a:bodyPr>
          <a:lstStyle/>
          <a:p>
            <a:r>
              <a:rPr lang="en-US" b="1" dirty="0" smtClean="0"/>
              <a:t>- Bumper sized sticker for submitting a Brag file with your QRP setup.</a:t>
            </a:r>
            <a:endParaRPr lang="en-US" b="1" dirty="0"/>
          </a:p>
        </p:txBody>
      </p:sp>
      <p:sp>
        <p:nvSpPr>
          <p:cNvPr id="5" name="TextBox 4"/>
          <p:cNvSpPr txBox="1"/>
          <p:nvPr/>
        </p:nvSpPr>
        <p:spPr>
          <a:xfrm>
            <a:off x="4495800" y="4724400"/>
            <a:ext cx="2895600" cy="1200329"/>
          </a:xfrm>
          <a:prstGeom prst="rect">
            <a:avLst/>
          </a:prstGeom>
          <a:noFill/>
        </p:spPr>
        <p:txBody>
          <a:bodyPr wrap="square" rtlCol="0">
            <a:spAutoFit/>
          </a:bodyPr>
          <a:lstStyle/>
          <a:p>
            <a:r>
              <a:rPr lang="en-US" b="1" dirty="0" smtClean="0"/>
              <a:t>- QRP Tri Band – Work three different stations on any three HF bands of your choice.</a:t>
            </a:r>
            <a:endParaRPr lang="en-US" b="1" dirty="0"/>
          </a:p>
        </p:txBody>
      </p:sp>
      <p:sp>
        <p:nvSpPr>
          <p:cNvPr id="6" name="TextBox 5"/>
          <p:cNvSpPr txBox="1"/>
          <p:nvPr/>
        </p:nvSpPr>
        <p:spPr>
          <a:xfrm>
            <a:off x="4495800" y="6019800"/>
            <a:ext cx="2971800" cy="461665"/>
          </a:xfrm>
          <a:prstGeom prst="rect">
            <a:avLst/>
          </a:prstGeom>
          <a:noFill/>
        </p:spPr>
        <p:txBody>
          <a:bodyPr wrap="square" rtlCol="0">
            <a:spAutoFit/>
          </a:bodyPr>
          <a:lstStyle/>
          <a:p>
            <a:r>
              <a:rPr lang="en-US" sz="2400" b="1" dirty="0" smtClean="0"/>
              <a:t>www.podxs070.com</a:t>
            </a:r>
            <a:endParaRPr lang="en-US" sz="2400" b="1" dirty="0"/>
          </a:p>
        </p:txBody>
      </p:sp>
    </p:spTree>
    <p:extLst>
      <p:ext uri="{BB962C8B-B14F-4D97-AF65-F5344CB8AC3E}">
        <p14:creationId xmlns:p14="http://schemas.microsoft.com/office/powerpoint/2010/main" val="18720213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lstStyle/>
          <a:p>
            <a:r>
              <a:rPr lang="en-US" dirty="0" smtClean="0"/>
              <a:t>QRP Equipment Vendors</a:t>
            </a:r>
            <a:endParaRPr lang="en-US" dirty="0"/>
          </a:p>
        </p:txBody>
      </p:sp>
      <p:sp>
        <p:nvSpPr>
          <p:cNvPr id="3" name="Content Placeholder 2"/>
          <p:cNvSpPr>
            <a:spLocks noGrp="1"/>
          </p:cNvSpPr>
          <p:nvPr>
            <p:ph idx="1"/>
          </p:nvPr>
        </p:nvSpPr>
        <p:spPr>
          <a:xfrm>
            <a:off x="304800" y="1295400"/>
            <a:ext cx="8686800" cy="4525963"/>
          </a:xfrm>
        </p:spPr>
        <p:txBody>
          <a:bodyPr>
            <a:noAutofit/>
          </a:bodyPr>
          <a:lstStyle/>
          <a:p>
            <a:r>
              <a:rPr lang="en-US" sz="2800" b="1" dirty="0" err="1" smtClean="0"/>
              <a:t>Elecraft</a:t>
            </a:r>
            <a:endParaRPr lang="en-US" sz="2800" b="1" dirty="0" smtClean="0"/>
          </a:p>
          <a:p>
            <a:r>
              <a:rPr lang="en-US" sz="2800" b="1" dirty="0" smtClean="0"/>
              <a:t>MFJ</a:t>
            </a:r>
          </a:p>
          <a:p>
            <a:r>
              <a:rPr lang="en-US" sz="2800" b="1" dirty="0" smtClean="0"/>
              <a:t>Pacific antenna</a:t>
            </a:r>
          </a:p>
          <a:p>
            <a:r>
              <a:rPr lang="en-US" sz="2800" b="1" dirty="0" err="1" smtClean="0"/>
              <a:t>Yaseu</a:t>
            </a:r>
            <a:endParaRPr lang="en-US" sz="2800" b="1" dirty="0" smtClean="0"/>
          </a:p>
          <a:p>
            <a:r>
              <a:rPr lang="en-US" sz="2800" b="1" dirty="0" err="1" smtClean="0"/>
              <a:t>Youkits</a:t>
            </a:r>
            <a:endParaRPr lang="en-US" sz="2800" b="1" dirty="0" smtClean="0"/>
          </a:p>
          <a:p>
            <a:r>
              <a:rPr lang="en-US" sz="2800" b="1" dirty="0" smtClean="0"/>
              <a:t>Ramsey Electronics</a:t>
            </a:r>
          </a:p>
          <a:p>
            <a:r>
              <a:rPr lang="en-US" sz="2800" b="1" dirty="0" smtClean="0"/>
              <a:t>Wilderness Radio/</a:t>
            </a:r>
            <a:r>
              <a:rPr lang="en-US" sz="2800" b="1" dirty="0" err="1" smtClean="0"/>
              <a:t>NorCal</a:t>
            </a:r>
            <a:endParaRPr lang="en-US" sz="2800" b="1" dirty="0" smtClean="0"/>
          </a:p>
          <a:p>
            <a:r>
              <a:rPr lang="en-US" sz="2800" b="1" dirty="0" smtClean="0"/>
              <a:t>Oak Hill Research</a:t>
            </a:r>
          </a:p>
          <a:p>
            <a:r>
              <a:rPr lang="en-US" sz="2800" b="1" dirty="0" smtClean="0"/>
              <a:t>HSC Electronics</a:t>
            </a:r>
          </a:p>
          <a:p>
            <a:r>
              <a:rPr lang="en-US" sz="2800" b="1" dirty="0" err="1" smtClean="0"/>
              <a:t>Rockmite</a:t>
            </a:r>
            <a:r>
              <a:rPr lang="en-US" sz="2800" b="1" dirty="0" smtClean="0"/>
              <a:t>/ Small Wonders (</a:t>
            </a:r>
            <a:r>
              <a:rPr lang="en-US" sz="2800" b="1" dirty="0" err="1" smtClean="0"/>
              <a:t>Ebay</a:t>
            </a:r>
            <a:r>
              <a:rPr lang="en-US" sz="2800" b="1" dirty="0" smtClean="0"/>
              <a:t>)</a:t>
            </a:r>
            <a:endParaRPr lang="en-US" sz="2800" b="1" dirty="0"/>
          </a:p>
        </p:txBody>
      </p:sp>
    </p:spTree>
    <p:extLst>
      <p:ext uri="{BB962C8B-B14F-4D97-AF65-F5344CB8AC3E}">
        <p14:creationId xmlns:p14="http://schemas.microsoft.com/office/powerpoint/2010/main" val="15694144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US" dirty="0"/>
              <a:t>QRP References:  Literature</a:t>
            </a:r>
          </a:p>
        </p:txBody>
      </p:sp>
      <p:sp>
        <p:nvSpPr>
          <p:cNvPr id="3" name="Content Placeholder 2"/>
          <p:cNvSpPr>
            <a:spLocks noGrp="1"/>
          </p:cNvSpPr>
          <p:nvPr>
            <p:ph idx="1"/>
          </p:nvPr>
        </p:nvSpPr>
        <p:spPr>
          <a:xfrm>
            <a:off x="304800" y="1554162"/>
            <a:ext cx="8686800" cy="4770438"/>
          </a:xfrm>
        </p:spPr>
        <p:txBody>
          <a:bodyPr>
            <a:normAutofit fontScale="92500"/>
          </a:bodyPr>
          <a:lstStyle/>
          <a:p>
            <a:pPr>
              <a:lnSpc>
                <a:spcPct val="90000"/>
              </a:lnSpc>
              <a:buFontTx/>
              <a:buChar char="•"/>
            </a:pPr>
            <a:r>
              <a:rPr lang="en-US" b="1" u="sng" dirty="0">
                <a:latin typeface="Arial" panose="020B0604020202020204" pitchFamily="34" charset="0"/>
                <a:cs typeface="Arial" panose="020B0604020202020204" pitchFamily="34" charset="0"/>
              </a:rPr>
              <a:t>QRP Power</a:t>
            </a:r>
            <a:r>
              <a:rPr lang="en-US" b="1" dirty="0">
                <a:latin typeface="Arial" panose="020B0604020202020204" pitchFamily="34" charset="0"/>
                <a:cs typeface="Arial" panose="020B0604020202020204" pitchFamily="34" charset="0"/>
              </a:rPr>
              <a:t>, published by the ARRL</a:t>
            </a:r>
          </a:p>
          <a:p>
            <a:pPr>
              <a:lnSpc>
                <a:spcPct val="90000"/>
              </a:lnSpc>
              <a:buFontTx/>
              <a:buChar char="•"/>
            </a:pPr>
            <a:r>
              <a:rPr lang="en-US" b="1" u="sng" dirty="0">
                <a:latin typeface="Arial" panose="020B0604020202020204" pitchFamily="34" charset="0"/>
                <a:cs typeface="Arial" panose="020B0604020202020204" pitchFamily="34" charset="0"/>
              </a:rPr>
              <a:t>QRP Classics</a:t>
            </a:r>
            <a:r>
              <a:rPr lang="en-US" b="1" dirty="0">
                <a:latin typeface="Arial" panose="020B0604020202020204" pitchFamily="34" charset="0"/>
                <a:cs typeface="Arial" panose="020B0604020202020204" pitchFamily="34" charset="0"/>
              </a:rPr>
              <a:t>, published by the ARRL</a:t>
            </a:r>
          </a:p>
          <a:p>
            <a:pPr>
              <a:lnSpc>
                <a:spcPct val="90000"/>
              </a:lnSpc>
              <a:buFontTx/>
              <a:buChar char="•"/>
            </a:pPr>
            <a:r>
              <a:rPr lang="en-US" b="1" u="sng" dirty="0">
                <a:latin typeface="Arial" panose="020B0604020202020204" pitchFamily="34" charset="0"/>
                <a:cs typeface="Arial" panose="020B0604020202020204" pitchFamily="34" charset="0"/>
              </a:rPr>
              <a:t>W1FB’s QRP Notebook</a:t>
            </a:r>
            <a:r>
              <a:rPr lang="en-US" b="1" dirty="0">
                <a:latin typeface="Arial" panose="020B0604020202020204" pitchFamily="34" charset="0"/>
                <a:cs typeface="Arial" panose="020B0604020202020204" pitchFamily="34" charset="0"/>
              </a:rPr>
              <a:t>, published by the ARRL</a:t>
            </a:r>
          </a:p>
          <a:p>
            <a:pPr>
              <a:lnSpc>
                <a:spcPct val="90000"/>
              </a:lnSpc>
              <a:buFontTx/>
              <a:buChar char="•"/>
            </a:pPr>
            <a:r>
              <a:rPr lang="en-US" b="1" u="sng" dirty="0">
                <a:latin typeface="Arial" panose="020B0604020202020204" pitchFamily="34" charset="0"/>
                <a:cs typeface="Arial" panose="020B0604020202020204" pitchFamily="34" charset="0"/>
              </a:rPr>
              <a:t>The History of QRP</a:t>
            </a:r>
            <a:r>
              <a:rPr lang="en-US" b="1" dirty="0">
                <a:latin typeface="Arial" panose="020B0604020202020204" pitchFamily="34" charset="0"/>
                <a:cs typeface="Arial" panose="020B0604020202020204" pitchFamily="34" charset="0"/>
              </a:rPr>
              <a:t>, by Adrian Weiss, W0RSP, ISBN 0-9614139-1-3</a:t>
            </a:r>
          </a:p>
          <a:p>
            <a:pPr>
              <a:lnSpc>
                <a:spcPct val="90000"/>
              </a:lnSpc>
              <a:buFontTx/>
              <a:buChar char="•"/>
            </a:pPr>
            <a:r>
              <a:rPr lang="en-US" b="1" u="sng" dirty="0">
                <a:latin typeface="Arial" panose="020B0604020202020204" pitchFamily="34" charset="0"/>
                <a:cs typeface="Arial" panose="020B0604020202020204" pitchFamily="34" charset="0"/>
              </a:rPr>
              <a:t>The Joy of QRP</a:t>
            </a:r>
            <a:r>
              <a:rPr lang="en-US" b="1" dirty="0">
                <a:latin typeface="Arial" panose="020B0604020202020204" pitchFamily="34" charset="0"/>
                <a:cs typeface="Arial" panose="020B0604020202020204" pitchFamily="34" charset="0"/>
              </a:rPr>
              <a:t>, by Adrian Weiss, W0RSP, ISBN 0-9614139-0-5</a:t>
            </a:r>
          </a:p>
          <a:p>
            <a:pPr>
              <a:lnSpc>
                <a:spcPct val="90000"/>
              </a:lnSpc>
              <a:buFontTx/>
              <a:buChar char="•"/>
            </a:pPr>
            <a:r>
              <a:rPr lang="en-US" b="1" u="sng" dirty="0">
                <a:latin typeface="Arial" panose="020B0604020202020204" pitchFamily="34" charset="0"/>
                <a:cs typeface="Arial" panose="020B0604020202020204" pitchFamily="34" charset="0"/>
              </a:rPr>
              <a:t>EMRFD</a:t>
            </a:r>
            <a:r>
              <a:rPr lang="en-US" b="1" dirty="0">
                <a:latin typeface="Arial" panose="020B0604020202020204" pitchFamily="34" charset="0"/>
                <a:cs typeface="Arial" panose="020B0604020202020204" pitchFamily="34" charset="0"/>
              </a:rPr>
              <a:t> Hayward, Campbell, </a:t>
            </a:r>
            <a:r>
              <a:rPr lang="en-US" b="1" dirty="0" smtClean="0">
                <a:latin typeface="Arial" panose="020B0604020202020204" pitchFamily="34" charset="0"/>
                <a:cs typeface="Arial" panose="020B0604020202020204" pitchFamily="34" charset="0"/>
              </a:rPr>
              <a:t>Larkin by ARRL</a:t>
            </a:r>
          </a:p>
          <a:p>
            <a:pPr>
              <a:lnSpc>
                <a:spcPct val="90000"/>
              </a:lnSpc>
              <a:buFontTx/>
              <a:buChar char="•"/>
            </a:pPr>
            <a:r>
              <a:rPr lang="en-US" b="1" u="sng" dirty="0" smtClean="0">
                <a:latin typeface="Arial" panose="020B0604020202020204" pitchFamily="34" charset="0"/>
                <a:cs typeface="Arial" panose="020B0604020202020204" pitchFamily="34" charset="0"/>
              </a:rPr>
              <a:t>Solid State QRP Projects</a:t>
            </a:r>
            <a:r>
              <a:rPr lang="en-US" b="1" dirty="0" smtClean="0">
                <a:latin typeface="Arial" panose="020B0604020202020204" pitchFamily="34" charset="0"/>
                <a:cs typeface="Arial" panose="020B0604020202020204" pitchFamily="34" charset="0"/>
              </a:rPr>
              <a:t>, MFJ-3502</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2741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QRP?</a:t>
            </a:r>
            <a:br>
              <a:rPr lang="en-US" dirty="0"/>
            </a:br>
            <a:r>
              <a:rPr lang="en-US" dirty="0"/>
              <a:t>Many </a:t>
            </a:r>
            <a:r>
              <a:rPr lang="en-US" sz="4000" dirty="0"/>
              <a:t>Reasons</a:t>
            </a:r>
            <a:r>
              <a:rPr lang="en-US" dirty="0"/>
              <a:t> but let’s focus on:</a:t>
            </a:r>
          </a:p>
        </p:txBody>
      </p:sp>
      <p:sp>
        <p:nvSpPr>
          <p:cNvPr id="3" name="Content Placeholder 2"/>
          <p:cNvSpPr>
            <a:spLocks noGrp="1"/>
          </p:cNvSpPr>
          <p:nvPr>
            <p:ph idx="1"/>
          </p:nvPr>
        </p:nvSpPr>
        <p:spPr>
          <a:xfrm>
            <a:off x="304800" y="1905000"/>
            <a:ext cx="8686800" cy="4525963"/>
          </a:xfrm>
        </p:spPr>
        <p:txBody>
          <a:bodyPr>
            <a:normAutofit/>
          </a:bodyPr>
          <a:lstStyle/>
          <a:p>
            <a:pPr>
              <a:buFontTx/>
              <a:buChar char="•"/>
            </a:pPr>
            <a:r>
              <a:rPr lang="en-US" sz="4000" dirty="0"/>
              <a:t>Quality and simplicity of equipment</a:t>
            </a:r>
          </a:p>
          <a:p>
            <a:pPr>
              <a:buFontTx/>
              <a:buChar char="•"/>
            </a:pPr>
            <a:r>
              <a:rPr lang="en-US" sz="4000" dirty="0"/>
              <a:t>Joys of </a:t>
            </a:r>
            <a:r>
              <a:rPr lang="en-US" sz="4000" dirty="0" smtClean="0"/>
              <a:t>home brewing </a:t>
            </a:r>
            <a:r>
              <a:rPr lang="en-US" sz="4000" dirty="0"/>
              <a:t>&amp; kit-building</a:t>
            </a:r>
          </a:p>
          <a:p>
            <a:pPr>
              <a:buFontTx/>
              <a:buChar char="•"/>
            </a:pPr>
            <a:r>
              <a:rPr lang="en-US" sz="4000" dirty="0" smtClean="0"/>
              <a:t>Portable </a:t>
            </a:r>
            <a:r>
              <a:rPr lang="en-US" sz="4000" dirty="0"/>
              <a:t>Operations </a:t>
            </a:r>
            <a:endParaRPr lang="en-US" sz="4000" dirty="0" smtClean="0"/>
          </a:p>
          <a:p>
            <a:pPr>
              <a:buFontTx/>
              <a:buChar char="•"/>
            </a:pPr>
            <a:r>
              <a:rPr lang="en-US" sz="4000" dirty="0" smtClean="0"/>
              <a:t>Natural compatibility for CW and digital operating modes.</a:t>
            </a:r>
          </a:p>
          <a:p>
            <a:pPr>
              <a:buFontTx/>
              <a:buChar char="•"/>
            </a:pPr>
            <a:r>
              <a:rPr lang="en-US" sz="4000" dirty="0" smtClean="0"/>
              <a:t>These </a:t>
            </a:r>
            <a:r>
              <a:rPr lang="en-US" sz="4000" dirty="0"/>
              <a:t>are the essence of QRP.</a:t>
            </a:r>
          </a:p>
          <a:p>
            <a:endParaRPr lang="en-US" sz="4000" dirty="0"/>
          </a:p>
        </p:txBody>
      </p:sp>
    </p:spTree>
    <p:extLst>
      <p:ext uri="{BB962C8B-B14F-4D97-AF65-F5344CB8AC3E}">
        <p14:creationId xmlns:p14="http://schemas.microsoft.com/office/powerpoint/2010/main" val="22209304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600" y="1371600"/>
            <a:ext cx="6172200" cy="1754326"/>
          </a:xfrm>
          <a:prstGeom prst="rect">
            <a:avLst/>
          </a:prstGeom>
        </p:spPr>
        <p:txBody>
          <a:bodyPr wrap="square">
            <a:spAutoFit/>
          </a:bodyPr>
          <a:lstStyle/>
          <a:p>
            <a:pPr algn="ctr"/>
            <a:r>
              <a:rPr lang="en-US" sz="3600" b="1" dirty="0">
                <a:latin typeface="Arial" panose="020B0604020202020204" pitchFamily="34" charset="0"/>
                <a:cs typeface="Arial" panose="020B0604020202020204" pitchFamily="34" charset="0"/>
              </a:rPr>
              <a:t>QRP is a growing and dynamic subculture within the Amateur Radio Hobby.</a:t>
            </a:r>
          </a:p>
        </p:txBody>
      </p:sp>
      <p:sp>
        <p:nvSpPr>
          <p:cNvPr id="5" name="Rectangle 4"/>
          <p:cNvSpPr/>
          <p:nvPr/>
        </p:nvSpPr>
        <p:spPr>
          <a:xfrm>
            <a:off x="1053026" y="4800600"/>
            <a:ext cx="7571348" cy="1569660"/>
          </a:xfrm>
          <a:prstGeom prst="rect">
            <a:avLst/>
          </a:prstGeom>
        </p:spPr>
        <p:txBody>
          <a:bodyPr wrap="square">
            <a:spAutoFit/>
          </a:bodyPr>
          <a:lstStyle/>
          <a:p>
            <a:pPr algn="ctr"/>
            <a:r>
              <a:rPr lang="en-US" sz="4800" dirty="0">
                <a:latin typeface="Arial" panose="020B0604020202020204" pitchFamily="34" charset="0"/>
                <a:cs typeface="Arial" panose="020B0604020202020204" pitchFamily="34" charset="0"/>
              </a:rPr>
              <a:t>Because it’s About Ham Radio FUN</a:t>
            </a:r>
            <a:endParaRPr lang="en-US" sz="4000" dirty="0">
              <a:latin typeface="Arial" panose="020B0604020202020204" pitchFamily="34" charset="0"/>
              <a:cs typeface="Arial" panose="020B0604020202020204" pitchFamily="34" charset="0"/>
            </a:endParaRPr>
          </a:p>
        </p:txBody>
      </p:sp>
      <p:sp>
        <p:nvSpPr>
          <p:cNvPr id="6" name="Rectangle 5"/>
          <p:cNvSpPr/>
          <p:nvPr/>
        </p:nvSpPr>
        <p:spPr>
          <a:xfrm>
            <a:off x="4193531" y="3244334"/>
            <a:ext cx="1898277" cy="923330"/>
          </a:xfrm>
          <a:prstGeom prst="rect">
            <a:avLst/>
          </a:prstGeom>
        </p:spPr>
        <p:txBody>
          <a:bodyPr wrap="none">
            <a:spAutoFit/>
          </a:bodyPr>
          <a:lstStyle/>
          <a:p>
            <a:pPr>
              <a:spcBef>
                <a:spcPct val="50000"/>
              </a:spcBef>
            </a:pPr>
            <a:r>
              <a:rPr lang="en-US" sz="5400" dirty="0">
                <a:effectLst>
                  <a:outerShdw blurRad="38100" dist="38100" dir="2700000" algn="tl">
                    <a:srgbClr val="C0C0C0"/>
                  </a:outerShdw>
                </a:effectLst>
              </a:rPr>
              <a:t>WHY?</a:t>
            </a:r>
          </a:p>
        </p:txBody>
      </p:sp>
    </p:spTree>
    <p:extLst>
      <p:ext uri="{BB962C8B-B14F-4D97-AF65-F5344CB8AC3E}">
        <p14:creationId xmlns:p14="http://schemas.microsoft.com/office/powerpoint/2010/main" val="32007165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000" dirty="0">
                <a:solidFill>
                  <a:schemeClr val="tx1"/>
                </a:solidFill>
                <a:latin typeface="Arial" panose="020B0604020202020204" pitchFamily="34" charset="0"/>
                <a:cs typeface="Arial" panose="020B0604020202020204" pitchFamily="34" charset="0"/>
              </a:rPr>
              <a:t>Thank You!</a:t>
            </a:r>
            <a:br>
              <a:rPr lang="en-US" sz="6000" dirty="0">
                <a:solidFill>
                  <a:schemeClr val="tx1"/>
                </a:solidFill>
                <a:latin typeface="Arial" panose="020B0604020202020204" pitchFamily="34" charset="0"/>
                <a:cs typeface="Arial" panose="020B0604020202020204" pitchFamily="34" charset="0"/>
              </a:rPr>
            </a:br>
            <a:r>
              <a:rPr lang="en-US" sz="6000" dirty="0">
                <a:solidFill>
                  <a:schemeClr val="tx1"/>
                </a:solidFill>
                <a:latin typeface="Arial" panose="020B0604020202020204" pitchFamily="34" charset="0"/>
                <a:cs typeface="Arial" panose="020B0604020202020204" pitchFamily="34" charset="0"/>
              </a:rPr>
              <a:t>Questions?</a:t>
            </a:r>
            <a:endParaRPr lang="en-US" sz="6000" dirty="0">
              <a:latin typeface="Arial" panose="020B0604020202020204" pitchFamily="34" charset="0"/>
              <a:cs typeface="Arial" panose="020B0604020202020204" pitchFamily="34" charset="0"/>
            </a:endParaRPr>
          </a:p>
        </p:txBody>
      </p:sp>
      <p:pic>
        <p:nvPicPr>
          <p:cNvPr id="4" name="Picture 5" descr="C:\Amateur Radio\1 WEB SITE MINE\TUT80\qs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3581399"/>
            <a:ext cx="5791200" cy="28669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3OI"/>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65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6200" y="76200"/>
            <a:ext cx="1143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472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QRP Optimization</a:t>
            </a:r>
          </a:p>
        </p:txBody>
      </p:sp>
      <p:sp>
        <p:nvSpPr>
          <p:cNvPr id="3" name="Content Placeholder 2"/>
          <p:cNvSpPr>
            <a:spLocks noGrp="1"/>
          </p:cNvSpPr>
          <p:nvPr>
            <p:ph idx="1"/>
          </p:nvPr>
        </p:nvSpPr>
        <p:spPr/>
        <p:txBody>
          <a:bodyPr>
            <a:normAutofit lnSpcReduction="10000"/>
          </a:bodyPr>
          <a:lstStyle/>
          <a:p>
            <a:pPr marL="0" indent="0">
              <a:buNone/>
            </a:pPr>
            <a:r>
              <a:rPr lang="en-US" sz="2800" b="1" dirty="0"/>
              <a:t>1) Reduce size &amp; weight by decreasing output power</a:t>
            </a:r>
          </a:p>
          <a:p>
            <a:pPr marL="0" indent="0">
              <a:buNone/>
            </a:pPr>
            <a:r>
              <a:rPr lang="en-US" sz="2800" b="1" dirty="0"/>
              <a:t>2) Minimize current draw</a:t>
            </a:r>
          </a:p>
          <a:p>
            <a:pPr marL="457200" lvl="1" indent="0">
              <a:buNone/>
            </a:pPr>
            <a:r>
              <a:rPr lang="en-US" b="1" dirty="0"/>
              <a:t>No lamps (except LEDs)</a:t>
            </a:r>
          </a:p>
          <a:p>
            <a:pPr marL="457200" lvl="1" indent="0">
              <a:buNone/>
            </a:pPr>
            <a:r>
              <a:rPr lang="en-US" b="1" dirty="0"/>
              <a:t>No digital display unless LCD</a:t>
            </a:r>
          </a:p>
          <a:p>
            <a:pPr marL="457200" lvl="1" indent="0">
              <a:buNone/>
            </a:pPr>
            <a:r>
              <a:rPr lang="en-US" b="1" dirty="0"/>
              <a:t>Maximize TX efficiency Class E</a:t>
            </a:r>
          </a:p>
          <a:p>
            <a:pPr marL="0" indent="0">
              <a:buNone/>
            </a:pPr>
            <a:r>
              <a:rPr lang="en-US" sz="2800" b="1" dirty="0"/>
              <a:t>3) Use few components &amp; pack the board tightly</a:t>
            </a:r>
          </a:p>
          <a:p>
            <a:pPr marL="0" indent="0">
              <a:buNone/>
            </a:pPr>
            <a:r>
              <a:rPr lang="en-US" sz="2800" b="1" dirty="0"/>
              <a:t>4) Use ICs and SMDs if possible</a:t>
            </a:r>
          </a:p>
          <a:p>
            <a:pPr marL="0" indent="0">
              <a:buNone/>
            </a:pPr>
            <a:r>
              <a:rPr lang="en-US" sz="2800" b="1" dirty="0"/>
              <a:t>5) Sensitive RX - If you can’t hear ‘</a:t>
            </a:r>
            <a:r>
              <a:rPr lang="en-US" sz="2800" b="1" dirty="0" err="1"/>
              <a:t>em</a:t>
            </a:r>
            <a:r>
              <a:rPr lang="en-US" sz="2800" b="1" dirty="0"/>
              <a:t>, you can’t work </a:t>
            </a:r>
            <a:r>
              <a:rPr lang="en-US" sz="2800" b="1" dirty="0" smtClean="0"/>
              <a:t>    </a:t>
            </a:r>
          </a:p>
          <a:p>
            <a:pPr marL="0" indent="0">
              <a:buNone/>
            </a:pPr>
            <a:r>
              <a:rPr lang="en-US" sz="2800" b="1" dirty="0"/>
              <a:t> </a:t>
            </a:r>
            <a:r>
              <a:rPr lang="en-US" sz="2800" b="1" dirty="0" smtClean="0"/>
              <a:t>    </a:t>
            </a:r>
            <a:r>
              <a:rPr lang="en-US" sz="2800" b="1" dirty="0" err="1" smtClean="0"/>
              <a:t>em</a:t>
            </a:r>
            <a:endParaRPr lang="en-US" sz="2800" b="1" dirty="0"/>
          </a:p>
          <a:p>
            <a:pPr>
              <a:buFont typeface="Wingdings" panose="05000000000000000000" pitchFamily="2" charset="2"/>
              <a:buChar char="§"/>
            </a:pPr>
            <a:endParaRPr lang="en-US" dirty="0"/>
          </a:p>
        </p:txBody>
      </p:sp>
    </p:spTree>
    <p:extLst>
      <p:ext uri="{BB962C8B-B14F-4D97-AF65-F5344CB8AC3E}">
        <p14:creationId xmlns:p14="http://schemas.microsoft.com/office/powerpoint/2010/main" val="1722334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Size and Weight vs. Max. Power</a:t>
            </a:r>
          </a:p>
        </p:txBody>
      </p:sp>
      <p:sp>
        <p:nvSpPr>
          <p:cNvPr id="3" name="Content Placeholder 2"/>
          <p:cNvSpPr>
            <a:spLocks noGrp="1"/>
          </p:cNvSpPr>
          <p:nvPr>
            <p:ph idx="1"/>
          </p:nvPr>
        </p:nvSpPr>
        <p:spPr/>
        <p:txBody>
          <a:bodyPr>
            <a:normAutofit fontScale="70000" lnSpcReduction="20000"/>
          </a:bodyPr>
          <a:lstStyle/>
          <a:p>
            <a:r>
              <a:rPr lang="en-US" dirty="0"/>
              <a:t>Conventional	</a:t>
            </a:r>
            <a:r>
              <a:rPr lang="en-US" dirty="0" err="1"/>
              <a:t>Icom</a:t>
            </a:r>
            <a:r>
              <a:rPr lang="en-US" dirty="0"/>
              <a:t> </a:t>
            </a:r>
            <a:r>
              <a:rPr lang="en-US" dirty="0" smtClean="0"/>
              <a:t>7200, </a:t>
            </a:r>
            <a:r>
              <a:rPr lang="en-US" dirty="0"/>
              <a:t>etc.	</a:t>
            </a:r>
            <a:r>
              <a:rPr lang="en-US" dirty="0" smtClean="0"/>
              <a:t>          12.1 </a:t>
            </a:r>
            <a:r>
              <a:rPr lang="en-US" dirty="0"/>
              <a:t>lbs.</a:t>
            </a:r>
          </a:p>
          <a:p>
            <a:r>
              <a:rPr lang="en-US" dirty="0"/>
              <a:t>	100w 		Tuner				</a:t>
            </a:r>
            <a:r>
              <a:rPr lang="en-US" dirty="0" smtClean="0"/>
              <a:t>  6 </a:t>
            </a:r>
            <a:r>
              <a:rPr lang="en-US" dirty="0"/>
              <a:t>lbs.</a:t>
            </a:r>
          </a:p>
          <a:p>
            <a:r>
              <a:rPr lang="en-US" dirty="0"/>
              <a:t>	setup		</a:t>
            </a:r>
            <a:r>
              <a:rPr lang="en-US" u="sng" dirty="0" err="1"/>
              <a:t>Astron</a:t>
            </a:r>
            <a:r>
              <a:rPr lang="en-US" u="sng" dirty="0"/>
              <a:t> </a:t>
            </a:r>
            <a:r>
              <a:rPr lang="en-US" u="sng" dirty="0" smtClean="0"/>
              <a:t>RS-20A</a:t>
            </a:r>
            <a:r>
              <a:rPr lang="en-US" u="sng" dirty="0"/>
              <a:t>			</a:t>
            </a:r>
            <a:r>
              <a:rPr lang="en-US" u="sng" dirty="0" smtClean="0"/>
              <a:t>18 </a:t>
            </a:r>
            <a:r>
              <a:rPr lang="en-US" u="sng" dirty="0"/>
              <a:t>lbs.</a:t>
            </a:r>
          </a:p>
          <a:p>
            <a:r>
              <a:rPr lang="en-US" dirty="0"/>
              <a:t>			</a:t>
            </a:r>
            <a:r>
              <a:rPr lang="en-US" dirty="0">
                <a:solidFill>
                  <a:srgbClr val="FF0000"/>
                </a:solidFill>
              </a:rPr>
              <a:t>TOTAL				3</a:t>
            </a:r>
            <a:r>
              <a:rPr lang="en-US" dirty="0" smtClean="0">
                <a:solidFill>
                  <a:srgbClr val="FF0000"/>
                </a:solidFill>
              </a:rPr>
              <a:t>6.1 </a:t>
            </a:r>
            <a:r>
              <a:rPr lang="en-US" dirty="0">
                <a:solidFill>
                  <a:srgbClr val="FF0000"/>
                </a:solidFill>
              </a:rPr>
              <a:t>lbs.</a:t>
            </a:r>
          </a:p>
          <a:p>
            <a:r>
              <a:rPr lang="en-US" dirty="0">
                <a:solidFill>
                  <a:srgbClr val="FF0000"/>
                </a:solidFill>
              </a:rPr>
              <a:t>			TRANSPORT			Trunk of Car</a:t>
            </a:r>
            <a:endParaRPr lang="en-US" dirty="0"/>
          </a:p>
          <a:p>
            <a:endParaRPr lang="en-US" dirty="0"/>
          </a:p>
          <a:p>
            <a:r>
              <a:rPr lang="en-US" dirty="0">
                <a:solidFill>
                  <a:srgbClr val="000000"/>
                </a:solidFill>
              </a:rPr>
              <a:t>QRP setup	</a:t>
            </a:r>
            <a:r>
              <a:rPr lang="en-US" dirty="0" smtClean="0">
                <a:solidFill>
                  <a:srgbClr val="000000"/>
                </a:solidFill>
              </a:rPr>
              <a:t> 	ATS3 </a:t>
            </a:r>
            <a:r>
              <a:rPr lang="en-US" dirty="0">
                <a:solidFill>
                  <a:srgbClr val="000000"/>
                </a:solidFill>
              </a:rPr>
              <a:t>QRP rig			2.3 </a:t>
            </a:r>
            <a:r>
              <a:rPr lang="en-US" dirty="0" err="1">
                <a:solidFill>
                  <a:srgbClr val="000000"/>
                </a:solidFill>
              </a:rPr>
              <a:t>oz</a:t>
            </a:r>
            <a:endParaRPr lang="en-US" dirty="0">
              <a:solidFill>
                <a:srgbClr val="000000"/>
              </a:solidFill>
            </a:endParaRPr>
          </a:p>
          <a:p>
            <a:r>
              <a:rPr lang="en-US" dirty="0">
                <a:solidFill>
                  <a:srgbClr val="000000"/>
                </a:solidFill>
              </a:rPr>
              <a:t>			Tuner				8.7 </a:t>
            </a:r>
            <a:r>
              <a:rPr lang="en-US" dirty="0" err="1">
                <a:solidFill>
                  <a:srgbClr val="000000"/>
                </a:solidFill>
              </a:rPr>
              <a:t>oz</a:t>
            </a:r>
            <a:endParaRPr lang="en-US" dirty="0">
              <a:solidFill>
                <a:srgbClr val="000000"/>
              </a:solidFill>
            </a:endParaRPr>
          </a:p>
          <a:p>
            <a:r>
              <a:rPr lang="en-US" dirty="0">
                <a:solidFill>
                  <a:srgbClr val="000000"/>
                </a:solidFill>
              </a:rPr>
              <a:t>		</a:t>
            </a:r>
            <a:r>
              <a:rPr lang="en-US" dirty="0"/>
              <a:t>	</a:t>
            </a:r>
            <a:r>
              <a:rPr lang="en-US" dirty="0">
                <a:solidFill>
                  <a:srgbClr val="000000"/>
                </a:solidFill>
              </a:rPr>
              <a:t>Power supply (small battery)</a:t>
            </a:r>
            <a:r>
              <a:rPr lang="en-US" u="sng" dirty="0"/>
              <a:t>	</a:t>
            </a:r>
            <a:r>
              <a:rPr lang="en-US" dirty="0">
                <a:solidFill>
                  <a:srgbClr val="000000"/>
                </a:solidFill>
              </a:rPr>
              <a:t>18.2oz</a:t>
            </a:r>
            <a:endParaRPr lang="en-US" u="sng" dirty="0"/>
          </a:p>
          <a:p>
            <a:r>
              <a:rPr lang="en-US" dirty="0"/>
              <a:t>			</a:t>
            </a:r>
            <a:r>
              <a:rPr lang="en-US" dirty="0">
                <a:solidFill>
                  <a:srgbClr val="000000"/>
                </a:solidFill>
              </a:rPr>
              <a:t>TOTAL				29.2 </a:t>
            </a:r>
            <a:r>
              <a:rPr lang="en-US" dirty="0" err="1">
                <a:solidFill>
                  <a:srgbClr val="000000"/>
                </a:solidFill>
              </a:rPr>
              <a:t>oz</a:t>
            </a:r>
            <a:r>
              <a:rPr lang="en-US" dirty="0">
                <a:solidFill>
                  <a:srgbClr val="000000"/>
                </a:solidFill>
              </a:rPr>
              <a:t> /1.8 lb.</a:t>
            </a:r>
            <a:endParaRPr lang="en-US" dirty="0">
              <a:solidFill>
                <a:srgbClr val="FF0000"/>
              </a:solidFill>
            </a:endParaRPr>
          </a:p>
          <a:p>
            <a:r>
              <a:rPr lang="en-US" dirty="0">
                <a:solidFill>
                  <a:srgbClr val="FF0000"/>
                </a:solidFill>
              </a:rPr>
              <a:t>			</a:t>
            </a:r>
            <a:r>
              <a:rPr lang="en-US" dirty="0">
                <a:solidFill>
                  <a:srgbClr val="000000"/>
                </a:solidFill>
              </a:rPr>
              <a:t>TRANSPORT</a:t>
            </a:r>
            <a:r>
              <a:rPr lang="en-US" dirty="0">
                <a:solidFill>
                  <a:srgbClr val="FF0000"/>
                </a:solidFill>
              </a:rPr>
              <a:t>			</a:t>
            </a:r>
            <a:r>
              <a:rPr lang="en-US" dirty="0">
                <a:solidFill>
                  <a:srgbClr val="000000"/>
                </a:solidFill>
              </a:rPr>
              <a:t>Small  Bag</a:t>
            </a:r>
          </a:p>
          <a:p>
            <a:r>
              <a:rPr lang="en-US" dirty="0">
                <a:solidFill>
                  <a:srgbClr val="000000"/>
                </a:solidFill>
              </a:rPr>
              <a:t>                     and can operate all weekend without recharging battery </a:t>
            </a:r>
            <a:endParaRPr lang="en-US" dirty="0"/>
          </a:p>
          <a:p>
            <a:endParaRPr lang="en-US" dirty="0"/>
          </a:p>
        </p:txBody>
      </p:sp>
    </p:spTree>
    <p:extLst>
      <p:ext uri="{BB962C8B-B14F-4D97-AF65-F5344CB8AC3E}">
        <p14:creationId xmlns:p14="http://schemas.microsoft.com/office/powerpoint/2010/main" val="271910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Requirements for a Day</a:t>
            </a:r>
          </a:p>
        </p:txBody>
      </p:sp>
      <p:sp>
        <p:nvSpPr>
          <p:cNvPr id="3" name="Content Placeholder 2"/>
          <p:cNvSpPr>
            <a:spLocks noGrp="1"/>
          </p:cNvSpPr>
          <p:nvPr>
            <p:ph idx="1"/>
          </p:nvPr>
        </p:nvSpPr>
        <p:spPr/>
        <p:txBody>
          <a:bodyPr>
            <a:normAutofit fontScale="77500" lnSpcReduction="20000"/>
          </a:bodyPr>
          <a:lstStyle/>
          <a:p>
            <a:r>
              <a:rPr lang="en-US" dirty="0"/>
              <a:t>To run for 18 hours - 50% </a:t>
            </a:r>
            <a:r>
              <a:rPr lang="en-US" dirty="0" err="1"/>
              <a:t>xmit</a:t>
            </a:r>
            <a:r>
              <a:rPr lang="en-US" dirty="0"/>
              <a:t>, 50% receive *</a:t>
            </a:r>
          </a:p>
          <a:p>
            <a:endParaRPr lang="en-US" dirty="0"/>
          </a:p>
          <a:p>
            <a:r>
              <a:rPr lang="en-US" dirty="0"/>
              <a:t>Conventional, compact HF rig (IC-706, </a:t>
            </a:r>
            <a:r>
              <a:rPr lang="en-US" dirty="0" err="1"/>
              <a:t>Yaesu</a:t>
            </a:r>
            <a:r>
              <a:rPr lang="en-US" dirty="0"/>
              <a:t> FT-890)</a:t>
            </a:r>
          </a:p>
          <a:p>
            <a:r>
              <a:rPr lang="en-US" dirty="0"/>
              <a:t>	Receive - 2 amps…</a:t>
            </a:r>
            <a:r>
              <a:rPr lang="en-US" dirty="0" err="1"/>
              <a:t>Xmit</a:t>
            </a:r>
            <a:r>
              <a:rPr lang="en-US" dirty="0"/>
              <a:t> - 4 to 20 amps (avg. 10 amps)</a:t>
            </a:r>
          </a:p>
          <a:p>
            <a:r>
              <a:rPr lang="en-US" dirty="0"/>
              <a:t>	</a:t>
            </a:r>
            <a:r>
              <a:rPr lang="en-US" dirty="0">
                <a:solidFill>
                  <a:srgbClr val="FF0000"/>
                </a:solidFill>
              </a:rPr>
              <a:t>TOTAL CONSUMPTION - 68 AH (a car battery)</a:t>
            </a:r>
            <a:br>
              <a:rPr lang="en-US" dirty="0">
                <a:solidFill>
                  <a:srgbClr val="FF0000"/>
                </a:solidFill>
              </a:rPr>
            </a:br>
            <a:r>
              <a:rPr lang="en-US" dirty="0"/>
              <a:t/>
            </a:r>
            <a:br>
              <a:rPr lang="en-US" dirty="0"/>
            </a:br>
            <a:r>
              <a:rPr lang="en-US" dirty="0">
                <a:solidFill>
                  <a:srgbClr val="000000"/>
                </a:solidFill>
              </a:rPr>
              <a:t>ATS3 QRP- optimized rig</a:t>
            </a:r>
          </a:p>
          <a:p>
            <a:r>
              <a:rPr lang="en-US" dirty="0">
                <a:solidFill>
                  <a:srgbClr val="000000"/>
                </a:solidFill>
              </a:rPr>
              <a:t>	Receive - 25 milliamps…</a:t>
            </a:r>
            <a:r>
              <a:rPr lang="en-US" dirty="0" err="1">
                <a:solidFill>
                  <a:srgbClr val="000000"/>
                </a:solidFill>
              </a:rPr>
              <a:t>Xmit</a:t>
            </a:r>
            <a:r>
              <a:rPr lang="en-US" dirty="0">
                <a:solidFill>
                  <a:srgbClr val="000000"/>
                </a:solidFill>
              </a:rPr>
              <a:t> - 500 milliamps</a:t>
            </a:r>
          </a:p>
          <a:p>
            <a:r>
              <a:rPr lang="en-US" dirty="0">
                <a:solidFill>
                  <a:srgbClr val="000000"/>
                </a:solidFill>
              </a:rPr>
              <a:t>	TOTAL CONSUMPTION - 2.16 AH (a 7 </a:t>
            </a:r>
            <a:r>
              <a:rPr lang="en-US" dirty="0" err="1">
                <a:solidFill>
                  <a:srgbClr val="000000"/>
                </a:solidFill>
              </a:rPr>
              <a:t>oz</a:t>
            </a:r>
            <a:r>
              <a:rPr lang="en-US" dirty="0">
                <a:solidFill>
                  <a:srgbClr val="000000"/>
                </a:solidFill>
              </a:rPr>
              <a:t> </a:t>
            </a:r>
            <a:r>
              <a:rPr lang="en-US" dirty="0" err="1">
                <a:solidFill>
                  <a:srgbClr val="000000"/>
                </a:solidFill>
              </a:rPr>
              <a:t>LiPO</a:t>
            </a:r>
            <a:r>
              <a:rPr lang="en-US" dirty="0">
                <a:solidFill>
                  <a:srgbClr val="000000"/>
                </a:solidFill>
              </a:rPr>
              <a:t>)</a:t>
            </a:r>
          </a:p>
          <a:p>
            <a:endParaRPr lang="en-US" dirty="0">
              <a:solidFill>
                <a:srgbClr val="000000"/>
              </a:solidFill>
            </a:endParaRPr>
          </a:p>
          <a:p>
            <a:r>
              <a:rPr lang="en-US" dirty="0">
                <a:solidFill>
                  <a:schemeClr val="tx1"/>
                </a:solidFill>
              </a:rPr>
              <a:t>*Using battery capacity calculator at  www.wa0itp.com</a:t>
            </a:r>
            <a:endParaRPr lang="en-US" dirty="0">
              <a:solidFill>
                <a:srgbClr val="000000"/>
              </a:solidFill>
            </a:endParaRPr>
          </a:p>
          <a:p>
            <a:endParaRPr lang="en-US" dirty="0">
              <a:solidFill>
                <a:srgbClr val="000000"/>
              </a:solidFill>
            </a:endParaRPr>
          </a:p>
          <a:p>
            <a:pPr marL="0" indent="0">
              <a:buNone/>
            </a:pPr>
            <a:endParaRPr lang="en-US" dirty="0"/>
          </a:p>
        </p:txBody>
      </p:sp>
    </p:spTree>
    <p:extLst>
      <p:ext uri="{BB962C8B-B14F-4D97-AF65-F5344CB8AC3E}">
        <p14:creationId xmlns:p14="http://schemas.microsoft.com/office/powerpoint/2010/main" val="1024132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Kitbuilding</a:t>
            </a:r>
            <a:r>
              <a:rPr lang="en-US" dirty="0"/>
              <a:t> &amp; </a:t>
            </a:r>
            <a:r>
              <a:rPr lang="en-US" dirty="0" err="1"/>
              <a:t>Homebrewing</a:t>
            </a:r>
            <a:endParaRPr lang="en-US" dirty="0"/>
          </a:p>
        </p:txBody>
      </p:sp>
      <p:sp>
        <p:nvSpPr>
          <p:cNvPr id="3" name="Content Placeholder 2"/>
          <p:cNvSpPr>
            <a:spLocks noGrp="1"/>
          </p:cNvSpPr>
          <p:nvPr>
            <p:ph idx="1"/>
          </p:nvPr>
        </p:nvSpPr>
        <p:spPr/>
        <p:txBody>
          <a:bodyPr/>
          <a:lstStyle/>
          <a:p>
            <a:r>
              <a:rPr lang="en-US" b="1" dirty="0" err="1"/>
              <a:t>QRPers</a:t>
            </a:r>
            <a:r>
              <a:rPr lang="en-US" b="1" dirty="0"/>
              <a:t> are natural builders and experimenters</a:t>
            </a:r>
          </a:p>
          <a:p>
            <a:r>
              <a:rPr lang="en-US" b="1" dirty="0"/>
              <a:t>Thousands of schematics are available</a:t>
            </a:r>
          </a:p>
          <a:p>
            <a:r>
              <a:rPr lang="en-US" b="1" dirty="0"/>
              <a:t>Many, many  kits and projects are </a:t>
            </a:r>
          </a:p>
          <a:p>
            <a:r>
              <a:rPr lang="en-US" b="1" dirty="0"/>
              <a:t>   available today</a:t>
            </a:r>
          </a:p>
          <a:p>
            <a:r>
              <a:rPr lang="en-US" b="1" dirty="0"/>
              <a:t>www.4sqrp.com</a:t>
            </a:r>
          </a:p>
          <a:p>
            <a:r>
              <a:rPr lang="en-US" b="1" dirty="0" smtClean="0">
                <a:hlinkClick r:id="rId3"/>
              </a:rPr>
              <a:t>www.fix.net</a:t>
            </a:r>
            <a:r>
              <a:rPr lang="en-US" b="1" dirty="0" smtClean="0"/>
              <a:t> (Wilderness Radio)</a:t>
            </a:r>
            <a:endParaRPr lang="en-US" b="1" dirty="0"/>
          </a:p>
          <a:p>
            <a:r>
              <a:rPr lang="en-US" b="1" dirty="0"/>
              <a:t>many commercial suppliers</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476390106"/>
              </p:ext>
            </p:extLst>
          </p:nvPr>
        </p:nvGraphicFramePr>
        <p:xfrm>
          <a:off x="7543800" y="3124200"/>
          <a:ext cx="361950" cy="2286000"/>
        </p:xfrm>
        <a:graphic>
          <a:graphicData uri="http://schemas.openxmlformats.org/presentationml/2006/ole">
            <mc:AlternateContent xmlns:mc="http://schemas.openxmlformats.org/markup-compatibility/2006">
              <mc:Choice xmlns:v="urn:schemas-microsoft-com:vml" Requires="v">
                <p:oleObj spid="_x0000_s1068" name="Clip" r:id="rId4" imgW="363516" imgH="2286561" progId="MS_ClipArt_Gallery.2">
                  <p:embed/>
                </p:oleObj>
              </mc:Choice>
              <mc:Fallback>
                <p:oleObj name="Clip" r:id="rId4" imgW="363516" imgH="2286561" progId="MS_ClipArt_Gallery.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3124200"/>
                        <a:ext cx="361950"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821084792"/>
              </p:ext>
            </p:extLst>
          </p:nvPr>
        </p:nvGraphicFramePr>
        <p:xfrm>
          <a:off x="6019800" y="4648200"/>
          <a:ext cx="2286000" cy="539750"/>
        </p:xfrm>
        <a:graphic>
          <a:graphicData uri="http://schemas.openxmlformats.org/presentationml/2006/ole">
            <mc:AlternateContent xmlns:mc="http://schemas.openxmlformats.org/markup-compatibility/2006">
              <mc:Choice xmlns:v="urn:schemas-microsoft-com:vml" Requires="v">
                <p:oleObj spid="_x0000_s1069" name="Clip" r:id="rId6" imgW="2286733" imgH="540727" progId="MS_ClipArt_Gallery.2">
                  <p:embed/>
                </p:oleObj>
              </mc:Choice>
              <mc:Fallback>
                <p:oleObj name="Clip" r:id="rId6" imgW="2286733" imgH="540727" progId="MS_ClipArt_Gallery.2">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4648200"/>
                        <a:ext cx="22860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268298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472</TotalTime>
  <Words>1379</Words>
  <Application>Microsoft Office PowerPoint</Application>
  <PresentationFormat>On-screen Show (4:3)</PresentationFormat>
  <Paragraphs>266</Paragraphs>
  <Slides>51</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54" baseType="lpstr">
      <vt:lpstr>Trek</vt:lpstr>
      <vt:lpstr>Clip</vt:lpstr>
      <vt:lpstr>Image File</vt:lpstr>
      <vt:lpstr>QRP Low Power Ham Radio Less than 5 watts</vt:lpstr>
      <vt:lpstr>PowerPoint Presentation</vt:lpstr>
      <vt:lpstr>What is QRP</vt:lpstr>
      <vt:lpstr>Pretty Amazing Stuff</vt:lpstr>
      <vt:lpstr>Why QRP? Many Reasons but let’s focus on:</vt:lpstr>
      <vt:lpstr>QRP Optimization</vt:lpstr>
      <vt:lpstr>Size and Weight vs. Max. Power</vt:lpstr>
      <vt:lpstr>Power Requirements for a Day</vt:lpstr>
      <vt:lpstr>Kitbuilding &amp; Homebrewing</vt:lpstr>
      <vt:lpstr>QRP In General</vt:lpstr>
      <vt:lpstr>The “Tuna Tin 2”  </vt:lpstr>
      <vt:lpstr>The “Pixie”  </vt:lpstr>
      <vt:lpstr>NMØS Ham Can Minimalist Xcvr </vt:lpstr>
      <vt:lpstr>Rock Mite   </vt:lpstr>
      <vt:lpstr>Nifty Projects in Altoids</vt:lpstr>
      <vt:lpstr>A Simple and Inexpensive Morse Frequency Display  </vt:lpstr>
      <vt:lpstr>QRP In General</vt:lpstr>
      <vt:lpstr>The NorCal 40A</vt:lpstr>
      <vt:lpstr>HSC 40 Meter Reciever &amp; Transmitter</vt:lpstr>
      <vt:lpstr>OHR – Oak Hills Research </vt:lpstr>
      <vt:lpstr>The “Sierra” by Wilderness Radio  </vt:lpstr>
      <vt:lpstr>The “Sierra” by Wilderness Radio</vt:lpstr>
      <vt:lpstr>MFJ QRP CUB TRANSCEIVER KIT</vt:lpstr>
      <vt:lpstr>Elecraft KX1 CW Kit</vt:lpstr>
      <vt:lpstr>Non-Kit QRP Radios </vt:lpstr>
      <vt:lpstr>Non-Kit QRP Radios </vt:lpstr>
      <vt:lpstr>Non-Kit QRP Radios </vt:lpstr>
      <vt:lpstr>Non-Kit QRP Radios </vt:lpstr>
      <vt:lpstr>Non-Kit QRP Radios </vt:lpstr>
      <vt:lpstr>Non-Kit QRP Radios </vt:lpstr>
      <vt:lpstr>QRP In General</vt:lpstr>
      <vt:lpstr>Advanced QRP Kits</vt:lpstr>
      <vt:lpstr>Advanced QRP Non-Kit</vt:lpstr>
      <vt:lpstr>Advanced QRP Non-Kit</vt:lpstr>
      <vt:lpstr>Advanced QRP Non-Kit</vt:lpstr>
      <vt:lpstr>QRP In General </vt:lpstr>
      <vt:lpstr>Use Your 100 Watt Big Rig As  A QRP Rig</vt:lpstr>
      <vt:lpstr>Commercial Amateur Radios</vt:lpstr>
      <vt:lpstr>Commercial Amateur Radios</vt:lpstr>
      <vt:lpstr>QRP In General </vt:lpstr>
      <vt:lpstr>QRP Amateur Radio Club International </vt:lpstr>
      <vt:lpstr>NorCal (Northern Califorina QRP Club)</vt:lpstr>
      <vt:lpstr>G-QRP Club – Great Britain</vt:lpstr>
      <vt:lpstr>4 State QRP Group  (4SQRP)</vt:lpstr>
      <vt:lpstr>New England QRP Club</vt:lpstr>
      <vt:lpstr>The North Georgia QRP Club</vt:lpstr>
      <vt:lpstr>PODXS 070 Club</vt:lpstr>
      <vt:lpstr>QRP Equipment Vendors</vt:lpstr>
      <vt:lpstr>QRP References:  Literature</vt:lpstr>
      <vt:lpstr>PowerPoint Presentation</vt:lpstr>
      <vt:lpstr>PowerPoint Presentation</vt:lpstr>
    </vt:vector>
  </TitlesOfParts>
  <Company>PPL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QRP Low Power Ham Radio Less than 5 watts</dc:title>
  <dc:creator>PPL</dc:creator>
  <cp:lastModifiedBy>PPL</cp:lastModifiedBy>
  <cp:revision>45</cp:revision>
  <dcterms:created xsi:type="dcterms:W3CDTF">2015-07-21T16:11:08Z</dcterms:created>
  <dcterms:modified xsi:type="dcterms:W3CDTF">2015-08-05T11:59:28Z</dcterms:modified>
</cp:coreProperties>
</file>