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86" r:id="rId4"/>
    <p:sldId id="287" r:id="rId5"/>
    <p:sldId id="265" r:id="rId6"/>
    <p:sldId id="258" r:id="rId7"/>
    <p:sldId id="259" r:id="rId8"/>
    <p:sldId id="264" r:id="rId9"/>
    <p:sldId id="260" r:id="rId10"/>
    <p:sldId id="294" r:id="rId11"/>
    <p:sldId id="262" r:id="rId12"/>
    <p:sldId id="288" r:id="rId13"/>
    <p:sldId id="290" r:id="rId14"/>
    <p:sldId id="263" r:id="rId15"/>
    <p:sldId id="289" r:id="rId16"/>
    <p:sldId id="292" r:id="rId17"/>
    <p:sldId id="293" r:id="rId18"/>
    <p:sldId id="266" r:id="rId19"/>
    <p:sldId id="267" r:id="rId20"/>
    <p:sldId id="268" r:id="rId21"/>
    <p:sldId id="269" r:id="rId22"/>
    <p:sldId id="270" r:id="rId23"/>
    <p:sldId id="271" r:id="rId24"/>
    <p:sldId id="298" r:id="rId25"/>
    <p:sldId id="297" r:id="rId26"/>
    <p:sldId id="284" r:id="rId27"/>
    <p:sldId id="272" r:id="rId28"/>
    <p:sldId id="273" r:id="rId29"/>
    <p:sldId id="275" r:id="rId30"/>
    <p:sldId id="276" r:id="rId31"/>
    <p:sldId id="301" r:id="rId32"/>
    <p:sldId id="277" r:id="rId33"/>
    <p:sldId id="296" r:id="rId34"/>
    <p:sldId id="291" r:id="rId35"/>
    <p:sldId id="282" r:id="rId36"/>
    <p:sldId id="295" r:id="rId37"/>
    <p:sldId id="299" r:id="rId38"/>
    <p:sldId id="300" r:id="rId39"/>
    <p:sldId id="28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2" autoAdjust="0"/>
    <p:restoredTop sz="94660"/>
  </p:normalViewPr>
  <p:slideViewPr>
    <p:cSldViewPr>
      <p:cViewPr varScale="1">
        <p:scale>
          <a:sx n="65" d="100"/>
          <a:sy n="65" d="100"/>
        </p:scale>
        <p:origin x="-1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61BEF0D-F0BB-DE4B-95CE-6DB70DBA9567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61BEF0D-F0BB-DE4B-95CE-6DB70DBA9567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61BEF0D-F0BB-DE4B-95CE-6DB70DBA9567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61BEF0D-F0BB-DE4B-95CE-6DB70DBA9567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1/15/14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Getting Started with JT65 and JT9 on the HF Bands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By John Bartos, AB3LZ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WSJT (Weak Signal Joe Taylor)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Program written by K1JT to facilitate weak signal VHF/UHF communications.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Supported 4 communication protocols: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FSK441:  for meteor scatter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JT6M:  for ionospheric scatter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JT-65:  for EME at VHF/UHF and for HF skywave propagation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JT4:  For EME and tropospheric propagation on microwave bands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Not user friendly.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7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JT65 on HF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JT65 “revolution” on the HF bands is primarily due to Joe Large, W6CQZ.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Joe wrote a piece of software called </a:t>
            </a:r>
            <a:r>
              <a:rPr lang="en-US" i="1" dirty="0" smtClean="0">
                <a:solidFill>
                  <a:schemeClr val="tx2"/>
                </a:solidFill>
              </a:rPr>
              <a:t>JT65-HF </a:t>
            </a:r>
            <a:r>
              <a:rPr lang="en-US" dirty="0" smtClean="0">
                <a:solidFill>
                  <a:schemeClr val="tx2"/>
                </a:solidFill>
              </a:rPr>
              <a:t>that makes it much easier to operate JT65 and make successful contacts.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JT65-HF</a:t>
            </a:r>
            <a:r>
              <a:rPr lang="en-US" dirty="0" smtClean="0">
                <a:solidFill>
                  <a:schemeClr val="tx2"/>
                </a:solidFill>
              </a:rPr>
              <a:t> is currently available for </a:t>
            </a:r>
            <a:r>
              <a:rPr lang="en-US" i="1" dirty="0" smtClean="0">
                <a:solidFill>
                  <a:schemeClr val="tx2"/>
                </a:solidFill>
              </a:rPr>
              <a:t>Windows</a:t>
            </a:r>
            <a:r>
              <a:rPr lang="en-US" dirty="0" smtClean="0">
                <a:solidFill>
                  <a:schemeClr val="tx2"/>
                </a:solidFill>
              </a:rPr>
              <a:t> only.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Excellent mode for low power or antenna restricted stations.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WSJT-X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Joe Taylor wrote user friendly software adapting the original  VHF/UHF program (</a:t>
            </a:r>
            <a:r>
              <a:rPr lang="en-US" i="1" dirty="0" smtClean="0">
                <a:solidFill>
                  <a:schemeClr val="tx2"/>
                </a:solidFill>
              </a:rPr>
              <a:t>WSJT)</a:t>
            </a:r>
            <a:r>
              <a:rPr lang="en-US" dirty="0" smtClean="0">
                <a:solidFill>
                  <a:schemeClr val="tx2"/>
                </a:solidFill>
              </a:rPr>
              <a:t>  to </a:t>
            </a:r>
            <a:r>
              <a:rPr lang="en-US" dirty="0">
                <a:solidFill>
                  <a:schemeClr val="tx2"/>
                </a:solidFill>
              </a:rPr>
              <a:t>HF </a:t>
            </a:r>
            <a:r>
              <a:rPr lang="en-US" dirty="0" smtClean="0">
                <a:solidFill>
                  <a:schemeClr val="tx2"/>
                </a:solidFill>
              </a:rPr>
              <a:t>operation.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Joe has also developed </a:t>
            </a:r>
            <a:r>
              <a:rPr lang="en-US" i="1" dirty="0" smtClean="0">
                <a:solidFill>
                  <a:schemeClr val="tx2"/>
                </a:solidFill>
              </a:rPr>
              <a:t>WSJT-X</a:t>
            </a:r>
            <a:r>
              <a:rPr lang="en-US" dirty="0" smtClean="0">
                <a:solidFill>
                  <a:schemeClr val="tx2"/>
                </a:solidFill>
              </a:rPr>
              <a:t> which decodes both JT-65 and JT-9.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Programs available for Windows and MAC OS.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Source code is available to compile on LINUX operating systems.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2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JT9 on HF, MF and LF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JT9 is a new weak signal protocol for HF, MF and LF use.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Functionally similar to JT65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Differences: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9 tones in lieu of 65.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BW of 15.6 HZ in lieu of ~185 HZ.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JT65 decoder clamped at -1dB and JT9 decoder good to +49dB.  (JT9 decoder linear over a large range)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JT65 S/N threshold is -25dB vs. the JT9 threshold @ -27dB.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Software operation identical for both modes.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9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Contacts by the “Colors”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WSJT-X</a:t>
            </a:r>
            <a:r>
              <a:rPr lang="en-US" dirty="0" smtClean="0">
                <a:solidFill>
                  <a:schemeClr val="tx2"/>
                </a:solidFill>
              </a:rPr>
              <a:t> uses color highlighting to indicate which stations are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calling CQ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which stations are in contact with each other, and which stations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are transmitting to you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program also has preformatted responses that you can send by simply double clicking on the appropriate line.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2" y="1499682"/>
            <a:ext cx="8219088" cy="51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33400"/>
            <a:ext cx="701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600" dirty="0" smtClean="0">
                <a:solidFill>
                  <a:schemeClr val="tx2"/>
                </a:solidFill>
                <a:latin typeface="+mj-lt"/>
              </a:rPr>
              <a:t>WSJT-X Control Panel</a:t>
            </a:r>
            <a:endParaRPr lang="en-US" sz="4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10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WSJT-X Water Fall Plots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763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1447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JT-65 Water Fall &amp; FFT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WSJT-X Water Fall Plots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1" y="1981200"/>
            <a:ext cx="861438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4209" y="1524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JT-9 </a:t>
            </a:r>
            <a:r>
              <a:rPr lang="en-US" b="1" dirty="0">
                <a:solidFill>
                  <a:schemeClr val="tx2"/>
                </a:solidFill>
              </a:rPr>
              <a:t>Water Fall &amp; FFT</a:t>
            </a:r>
          </a:p>
        </p:txBody>
      </p:sp>
    </p:spTree>
    <p:extLst>
      <p:ext uri="{BB962C8B-B14F-4D97-AF65-F5344CB8AC3E}">
        <p14:creationId xmlns:p14="http://schemas.microsoft.com/office/powerpoint/2010/main" val="214844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Let’s Follow an Actual Contact, Step by Step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919"/>
            <a:ext cx="3352800" cy="412988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 made this contact while running just 15W on 20 meters using 24 ft. vertical wire running up my chimney.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I:\Ham Information\Presentations\Screen Shots\DSC_1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00246"/>
            <a:ext cx="3036626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Ham Information\Presentations\Screen Shots\DSC_1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24399"/>
            <a:ext cx="2481026" cy="164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I’m Calling CQ…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600200"/>
            <a:ext cx="8231187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is JT65?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form of digital communications originally developed by Joe Taylor, K1JT, for Moon-bounce (EME) applications where signals are extremely weak (VHF/UHF).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Uses sophisticated digital signal processing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Also relies on redundancy – it sends the information over and over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KD6GHX Has Answered.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I’m Replying with a Signal Report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371600"/>
            <a:ext cx="8078787" cy="530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KD6GHX Confirms My Report and Gives Me a Report of -05 </a:t>
            </a:r>
            <a:r>
              <a:rPr lang="en-US" sz="3600" dirty="0" err="1" smtClean="0">
                <a:solidFill>
                  <a:schemeClr val="tx2"/>
                </a:solidFill>
              </a:rPr>
              <a:t>dB.</a:t>
            </a:r>
            <a:r>
              <a:rPr lang="en-US" sz="3600" dirty="0" smtClean="0">
                <a:solidFill>
                  <a:schemeClr val="tx2"/>
                </a:solidFill>
              </a:rPr>
              <a:t> I Reply “RRR”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447800"/>
            <a:ext cx="841216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66" y="152400"/>
            <a:ext cx="8229600" cy="1194264"/>
          </a:xfrm>
        </p:spPr>
        <p:txBody>
          <a:bodyPr anchor="ctr"/>
          <a:lstStyle/>
          <a:p>
            <a:r>
              <a:rPr lang="en-US" sz="3600" dirty="0" smtClean="0">
                <a:solidFill>
                  <a:schemeClr val="tx2"/>
                </a:solidFill>
              </a:rPr>
              <a:t>KD6GHX Sends 73 and I do the Same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058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 anchor="ctr"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You Can Also Send Short Text Messages. The White Text is W4HM  Telling Me that he is Running 4W to a Loop Antenna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34400" cy="555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WSJT-X is Bilingual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305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98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WSJT-X is Bilingual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828800"/>
            <a:ext cx="892399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15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Understanding the </a:t>
            </a:r>
            <a:r>
              <a:rPr lang="en-US" sz="3200" i="1" dirty="0" smtClean="0">
                <a:solidFill>
                  <a:schemeClr val="tx2"/>
                </a:solidFill>
              </a:rPr>
              <a:t>WSJT-X</a:t>
            </a:r>
            <a:r>
              <a:rPr lang="en-US" sz="3200" dirty="0" smtClean="0">
                <a:solidFill>
                  <a:schemeClr val="tx2"/>
                </a:solidFill>
              </a:rPr>
              <a:t> Decoding Screen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514600"/>
            <a:ext cx="8382000" cy="384016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UTC</a:t>
            </a:r>
            <a:r>
              <a:rPr lang="en-US" sz="2800" dirty="0" smtClean="0">
                <a:solidFill>
                  <a:schemeClr val="tx2"/>
                </a:solidFill>
              </a:rPr>
              <a:t> – When the signal was received.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dB</a:t>
            </a:r>
            <a:r>
              <a:rPr lang="en-US" sz="2800" dirty="0" smtClean="0">
                <a:solidFill>
                  <a:schemeClr val="tx2"/>
                </a:solidFill>
              </a:rPr>
              <a:t> - The strength (S/N) of the received signal in </a:t>
            </a:r>
            <a:r>
              <a:rPr lang="en-US" sz="2800" dirty="0" err="1" smtClean="0">
                <a:solidFill>
                  <a:schemeClr val="tx2"/>
                </a:solidFill>
              </a:rPr>
              <a:t>dB.</a:t>
            </a:r>
            <a:r>
              <a:rPr lang="en-US" sz="2800" dirty="0" smtClean="0">
                <a:solidFill>
                  <a:schemeClr val="tx2"/>
                </a:solidFill>
              </a:rPr>
              <a:t> Higher is better. -1 is the upper limit.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DT</a:t>
            </a:r>
            <a:r>
              <a:rPr lang="en-US" sz="2800" dirty="0" smtClean="0">
                <a:solidFill>
                  <a:schemeClr val="tx2"/>
                </a:solidFill>
              </a:rPr>
              <a:t> – The calculated offset of the received signal from your local clock. Values of .3 to 1.9 are typical.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Freq</a:t>
            </a:r>
            <a:r>
              <a:rPr lang="en-US" sz="2800" dirty="0" smtClean="0">
                <a:solidFill>
                  <a:schemeClr val="tx2"/>
                </a:solidFill>
              </a:rPr>
              <a:t> – Offset in Hz from the center point (0).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# @</a:t>
            </a:r>
            <a:r>
              <a:rPr lang="en-US" sz="2800" dirty="0" smtClean="0">
                <a:solidFill>
                  <a:schemeClr val="tx2"/>
                </a:solidFill>
              </a:rPr>
              <a:t> – # is a JT65 decode and @ is a JT9 decode.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Message </a:t>
            </a:r>
            <a:r>
              <a:rPr lang="en-US" sz="2800" dirty="0" smtClean="0">
                <a:solidFill>
                  <a:schemeClr val="tx2"/>
                </a:solidFill>
              </a:rPr>
              <a:t>– Information exchange.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I:\Ham Information\Presentations\Screen Shots\Capture 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10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JT65 &amp; JT9 Contacts Are Valid For Most Awards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DXCC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Worked All States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Worked All Continents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eQSL Awards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Also supported by ARRL’s Logbook of The World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Do You Need to Try JT65 on HF?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SSB Transceiver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Computer with sound device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Interface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Rigblaster Advantage Fro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701030"/>
            <a:ext cx="4724400" cy="2519680"/>
          </a:xfrm>
          <a:prstGeom prst="rect">
            <a:avLst/>
          </a:prstGeom>
        </p:spPr>
      </p:pic>
      <p:pic>
        <p:nvPicPr>
          <p:cNvPr id="9217" name="Picture 1" descr="http://www.tigertronics.com/graphics/slus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79820"/>
            <a:ext cx="2857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Download and Install the Free JT65 Software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5029200"/>
          </a:xfrm>
        </p:spPr>
        <p:txBody>
          <a:bodyPr>
            <a:normAutofit lnSpcReduction="10000"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</a:rPr>
              <a:t>WSJT-x</a:t>
            </a:r>
          </a:p>
          <a:p>
            <a:pPr lvl="1"/>
            <a:r>
              <a:rPr lang="en-US" sz="2200" b="1" dirty="0" smtClean="0">
                <a:solidFill>
                  <a:schemeClr val="tx2"/>
                </a:solidFill>
              </a:rPr>
              <a:t>http://www.physics.princeton.edu/pulsar/K1JT/wsjt.html</a:t>
            </a:r>
          </a:p>
          <a:p>
            <a:pPr lvl="1"/>
            <a:r>
              <a:rPr lang="en-US" sz="2200" b="1" dirty="0">
                <a:solidFill>
                  <a:schemeClr val="tx2"/>
                </a:solidFill>
              </a:rPr>
              <a:t>http://</a:t>
            </a:r>
            <a:r>
              <a:rPr lang="en-US" sz="2200" b="1" dirty="0" smtClean="0">
                <a:solidFill>
                  <a:schemeClr val="tx2"/>
                </a:solidFill>
              </a:rPr>
              <a:t>www.physics.princeton.edu/pulsar/K1JT/WSJT-X_Users_Guide_v1.1.pdf</a:t>
            </a:r>
          </a:p>
          <a:p>
            <a:pPr lvl="1"/>
            <a:r>
              <a:rPr lang="en-US" sz="2200" b="1" dirty="0" smtClean="0">
                <a:solidFill>
                  <a:schemeClr val="tx2"/>
                </a:solidFill>
              </a:rPr>
              <a:t>http://obriensweb.com/wsjtx.html  (The Old Codger’s Guide to JT65 and JT9 via WSJT-X Software)</a:t>
            </a:r>
          </a:p>
          <a:p>
            <a:r>
              <a:rPr lang="en-US" sz="2800" b="1" i="1" dirty="0" smtClean="0">
                <a:solidFill>
                  <a:schemeClr val="tx2"/>
                </a:solidFill>
              </a:rPr>
              <a:t>JT65-HF</a:t>
            </a:r>
          </a:p>
          <a:p>
            <a:pPr lvl="1"/>
            <a:r>
              <a:rPr lang="en-US" sz="2200" b="1" dirty="0" smtClean="0">
                <a:solidFill>
                  <a:schemeClr val="tx2"/>
                </a:solidFill>
              </a:rPr>
              <a:t>http://jt65-hf/downloads/</a:t>
            </a:r>
          </a:p>
          <a:p>
            <a:r>
              <a:rPr lang="en-US" sz="2800" b="1" i="1" dirty="0" smtClean="0">
                <a:solidFill>
                  <a:schemeClr val="tx2"/>
                </a:solidFill>
              </a:rPr>
              <a:t>Clock Programs (</a:t>
            </a:r>
            <a:r>
              <a:rPr lang="en-US" sz="2800" b="1" i="1" dirty="0" smtClean="0">
                <a:solidFill>
                  <a:schemeClr val="accent6"/>
                </a:solidFill>
              </a:rPr>
              <a:t>Time is Important</a:t>
            </a:r>
            <a:r>
              <a:rPr lang="en-US" sz="2800" b="1" i="1" dirty="0" smtClean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sz="2200" b="1" dirty="0" smtClean="0">
                <a:solidFill>
                  <a:schemeClr val="tx2"/>
                </a:solidFill>
              </a:rPr>
              <a:t>http://www.satsignal.eu/ntp/setup.html  (</a:t>
            </a:r>
            <a:r>
              <a:rPr lang="en-US" sz="2200" b="1" dirty="0" err="1" smtClean="0">
                <a:solidFill>
                  <a:schemeClr val="tx2"/>
                </a:solidFill>
              </a:rPr>
              <a:t>Meinberg</a:t>
            </a:r>
            <a:r>
              <a:rPr lang="en-US" sz="2200" b="1" dirty="0" smtClean="0">
                <a:solidFill>
                  <a:schemeClr val="tx2"/>
                </a:solidFill>
              </a:rPr>
              <a:t> NTP)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http://www.thinkman.com/dimension4</a:t>
            </a:r>
            <a:r>
              <a:rPr lang="en-US" sz="2400" b="1" dirty="0" smtClean="0">
                <a:solidFill>
                  <a:schemeClr val="tx2"/>
                </a:solidFill>
              </a:rPr>
              <a:t>/</a:t>
            </a:r>
            <a:endParaRPr lang="en-US" sz="2200" b="1" dirty="0" smtClean="0">
              <a:solidFill>
                <a:schemeClr val="tx2"/>
              </a:solidFill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Who is Joe Taylor (K1JT)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Licensed as a teenager (K2IPT).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 math wiz whose interest in radios led to a career in radio astronomy.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Co-discoverer of the first pulsar in a binary system.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Tracked shrinking orbit of this binary system for 30 years.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Orbit was shrinking due to mass transfers.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2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Configure the Software First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074" name="Picture 2" descr="I:\Ham Information\Presentations\Screen Shots\Capture 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591175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Configure the Software First</a:t>
            </a:r>
          </a:p>
        </p:txBody>
      </p:sp>
      <p:pic>
        <p:nvPicPr>
          <p:cNvPr id="4" name="Picture 3" descr="Capture 9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4191000" cy="51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1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Define Tx Macros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I:\Ham Information\Presentations\Screen Shots\Capture 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591175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Default </a:t>
            </a:r>
            <a:r>
              <a:rPr lang="en-US" dirty="0" err="1" smtClean="0"/>
              <a:t>Frequecies</a:t>
            </a:r>
            <a:endParaRPr lang="en-US" dirty="0"/>
          </a:p>
        </p:txBody>
      </p:sp>
      <p:pic>
        <p:nvPicPr>
          <p:cNvPr id="5122" name="Picture 2" descr="I:\Ham Information\Presentations\Screen Shots\Capture 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70498"/>
            <a:ext cx="56578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9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If you have an Internet Connection, You can Participate in the Reporting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1"/>
            <a:ext cx="82296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1524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http://pskreporter.info/pskmap.html</a:t>
            </a:r>
          </a:p>
        </p:txBody>
      </p:sp>
    </p:spTree>
    <p:extLst>
      <p:ext uri="{BB962C8B-B14F-4D97-AF65-F5344CB8AC3E}">
        <p14:creationId xmlns:p14="http://schemas.microsoft.com/office/powerpoint/2010/main" val="165370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93933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400" dirty="0">
                <a:solidFill>
                  <a:schemeClr val="tx2"/>
                </a:solidFill>
              </a:rPr>
              <a:t>I Monitored Reception of my </a:t>
            </a:r>
            <a:r>
              <a:rPr lang="en-US" sz="4400" dirty="0" smtClean="0">
                <a:solidFill>
                  <a:schemeClr val="tx2"/>
                </a:solidFill>
              </a:rPr>
              <a:t>JT65 15W </a:t>
            </a:r>
            <a:r>
              <a:rPr lang="en-US" sz="4400" dirty="0">
                <a:solidFill>
                  <a:schemeClr val="tx2"/>
                </a:solidFill>
              </a:rPr>
              <a:t>Signal on </a:t>
            </a:r>
            <a:r>
              <a:rPr lang="en-US" sz="4400" dirty="0" err="1" smtClean="0">
                <a:solidFill>
                  <a:schemeClr val="tx2"/>
                </a:solidFill>
              </a:rPr>
              <a:t>PSKReporter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55" y="1374843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Monitored Reception of my </a:t>
            </a:r>
            <a:r>
              <a:rPr lang="en-US" dirty="0" smtClean="0"/>
              <a:t>JT9 </a:t>
            </a:r>
            <a:r>
              <a:rPr lang="en-US" dirty="0"/>
              <a:t>15W Signal on </a:t>
            </a:r>
            <a:r>
              <a:rPr lang="en-US" dirty="0" err="1"/>
              <a:t>PSKReporter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1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05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Stations I Monitored and Reported to </a:t>
            </a:r>
            <a:r>
              <a:rPr lang="en-US" dirty="0" err="1" smtClean="0"/>
              <a:t>pskreporter</a:t>
            </a:r>
            <a:endParaRPr lang="en-US" dirty="0"/>
          </a:p>
        </p:txBody>
      </p:sp>
      <p:pic>
        <p:nvPicPr>
          <p:cNvPr id="6" name="Picture 5" descr="Screen Shot 2014-01-14 at 7.4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6" y="1447800"/>
            <a:ext cx="880082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026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b Refresher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% Power = 100% X anti log (db/10)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% Voltage = 100% X anti log (db/20)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S/N Ratio with respect to power received: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0 db = 100% (signal power =100% of noise power)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-5 db = 31.6% </a:t>
            </a:r>
            <a:r>
              <a:rPr lang="en-US" sz="2400" dirty="0">
                <a:solidFill>
                  <a:schemeClr val="tx2"/>
                </a:solidFill>
              </a:rPr>
              <a:t>(signal power </a:t>
            </a:r>
            <a:r>
              <a:rPr lang="en-US" sz="2400" dirty="0" smtClean="0">
                <a:solidFill>
                  <a:schemeClr val="tx2"/>
                </a:solidFill>
              </a:rPr>
              <a:t>=31.6% </a:t>
            </a:r>
            <a:r>
              <a:rPr lang="en-US" sz="2400" dirty="0">
                <a:solidFill>
                  <a:schemeClr val="tx2"/>
                </a:solidFill>
              </a:rPr>
              <a:t>of noise power)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-10 db = 10% </a:t>
            </a:r>
            <a:r>
              <a:rPr lang="en-US" sz="2400" dirty="0">
                <a:solidFill>
                  <a:schemeClr val="tx2"/>
                </a:solidFill>
              </a:rPr>
              <a:t>(signal power =</a:t>
            </a:r>
            <a:r>
              <a:rPr lang="en-US" sz="2400" dirty="0" smtClean="0">
                <a:solidFill>
                  <a:schemeClr val="tx2"/>
                </a:solidFill>
              </a:rPr>
              <a:t>10% </a:t>
            </a:r>
            <a:r>
              <a:rPr lang="en-US" sz="2400" dirty="0">
                <a:solidFill>
                  <a:schemeClr val="tx2"/>
                </a:solidFill>
              </a:rPr>
              <a:t>of noise power)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-15 db = 3.1% </a:t>
            </a:r>
            <a:r>
              <a:rPr lang="en-US" sz="2400" dirty="0">
                <a:solidFill>
                  <a:schemeClr val="tx2"/>
                </a:solidFill>
              </a:rPr>
              <a:t>(signal power </a:t>
            </a:r>
            <a:r>
              <a:rPr lang="en-US" sz="2400" dirty="0" smtClean="0">
                <a:solidFill>
                  <a:schemeClr val="tx2"/>
                </a:solidFill>
              </a:rPr>
              <a:t>=3.1% </a:t>
            </a:r>
            <a:r>
              <a:rPr lang="en-US" sz="2400" dirty="0">
                <a:solidFill>
                  <a:schemeClr val="tx2"/>
                </a:solidFill>
              </a:rPr>
              <a:t>of noise power)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- 20 db = 1.0% </a:t>
            </a:r>
            <a:r>
              <a:rPr lang="en-US" sz="2400" dirty="0">
                <a:solidFill>
                  <a:schemeClr val="tx2"/>
                </a:solidFill>
              </a:rPr>
              <a:t>(signal power =</a:t>
            </a:r>
            <a:r>
              <a:rPr lang="en-US" sz="2400" dirty="0" smtClean="0">
                <a:solidFill>
                  <a:schemeClr val="tx2"/>
                </a:solidFill>
              </a:rPr>
              <a:t>1.0</a:t>
            </a:r>
            <a:r>
              <a:rPr lang="en-US" sz="2400" dirty="0">
                <a:solidFill>
                  <a:schemeClr val="tx2"/>
                </a:solidFill>
              </a:rPr>
              <a:t>% of noise power)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-25 db = 0.32% </a:t>
            </a:r>
            <a:r>
              <a:rPr lang="en-US" sz="2400" dirty="0">
                <a:solidFill>
                  <a:schemeClr val="tx2"/>
                </a:solidFill>
              </a:rPr>
              <a:t>(signal power </a:t>
            </a:r>
            <a:r>
              <a:rPr lang="en-US" sz="2400" dirty="0" smtClean="0">
                <a:solidFill>
                  <a:schemeClr val="tx2"/>
                </a:solidFill>
              </a:rPr>
              <a:t>=0.32% </a:t>
            </a:r>
            <a:r>
              <a:rPr lang="en-US" sz="2400" dirty="0">
                <a:solidFill>
                  <a:schemeClr val="tx2"/>
                </a:solidFill>
              </a:rPr>
              <a:t>of noise power)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-27 db = 0.2% </a:t>
            </a:r>
            <a:r>
              <a:rPr lang="en-US" sz="2400" dirty="0">
                <a:solidFill>
                  <a:schemeClr val="tx2"/>
                </a:solidFill>
              </a:rPr>
              <a:t>(signal power </a:t>
            </a:r>
            <a:r>
              <a:rPr lang="en-US" sz="2400" dirty="0" smtClean="0">
                <a:solidFill>
                  <a:schemeClr val="tx2"/>
                </a:solidFill>
              </a:rPr>
              <a:t>=0.2% </a:t>
            </a:r>
            <a:r>
              <a:rPr lang="en-US" sz="2400" dirty="0">
                <a:solidFill>
                  <a:schemeClr val="tx2"/>
                </a:solidFill>
              </a:rPr>
              <a:t>of noise power)</a:t>
            </a:r>
          </a:p>
        </p:txBody>
      </p:sp>
    </p:spTree>
    <p:extLst>
      <p:ext uri="{BB962C8B-B14F-4D97-AF65-F5344CB8AC3E}">
        <p14:creationId xmlns:p14="http://schemas.microsoft.com/office/powerpoint/2010/main" val="3684331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See You on JT65 and JT9!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2209800"/>
            <a:ext cx="594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Questions and Comments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Who is Joe </a:t>
            </a:r>
            <a:r>
              <a:rPr lang="en-US" dirty="0" smtClean="0">
                <a:solidFill>
                  <a:schemeClr val="tx2"/>
                </a:solidFill>
              </a:rPr>
              <a:t>Taylor (K1JT)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Proved the orbit shrinking and mass loss was due to gravitational radiation.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Predicted by Einstein's Theory of General Relativity to an accuracy of 1%.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First to prove the existence of gravitational radiation.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Awarded the Noble Prize in physics in 1993.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Retired physicist/professor but still an active ham working on weak signal recognition.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4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65 Different Tones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1270.5 Hz synchronizing tone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64 additional tones to carry the information (FSK)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On the air it sounds like someone playing music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Timing is Everything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Each JT65 transmission lasts precisely 46.8 seconds.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During transmission only a small amount of information is sent – about 13 characters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Station clocks must agree within about 1 seconds </a:t>
            </a:r>
            <a:r>
              <a:rPr lang="en-US" i="1" dirty="0" smtClean="0">
                <a:solidFill>
                  <a:schemeClr val="tx2"/>
                </a:solidFill>
              </a:rPr>
              <a:t>(</a:t>
            </a:r>
            <a:r>
              <a:rPr lang="en-US" i="1" dirty="0" smtClean="0">
                <a:solidFill>
                  <a:schemeClr val="accent6"/>
                </a:solidFill>
              </a:rPr>
              <a:t>Accurate time is important</a:t>
            </a:r>
            <a:r>
              <a:rPr lang="en-US" i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As much as 80% of the transmission can be lost and still be decoded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Taking Turns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Stations take turns transmitting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Stations transmit on even or odd UTC minutes, and then listen on the following minutes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Just the Facts!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JT65 contact is designed to exchange the bare minimum information needed to qualify as a “QSO”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Call signs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Signal Reports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Grid Squares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Transmitting and Receiving by Turns – Typical QSO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Q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8201" y="1646238"/>
            <a:ext cx="5767597" cy="45259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1000</TotalTime>
  <Words>1248</Words>
  <Application>Microsoft Macintosh PowerPoint</Application>
  <PresentationFormat>On-screen Show (4:3)</PresentationFormat>
  <Paragraphs>136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Foundry</vt:lpstr>
      <vt:lpstr>Getting Started with JT65 and JT9 on the HF Bands</vt:lpstr>
      <vt:lpstr>What is JT65?</vt:lpstr>
      <vt:lpstr>Who is Joe Taylor (K1JT)</vt:lpstr>
      <vt:lpstr>Who is Joe Taylor (K1JT) </vt:lpstr>
      <vt:lpstr>65 Different Tones</vt:lpstr>
      <vt:lpstr>Timing is Everything</vt:lpstr>
      <vt:lpstr>Taking Turns</vt:lpstr>
      <vt:lpstr>Just the Facts!</vt:lpstr>
      <vt:lpstr>Transmitting and Receiving by Turns – Typical QSO</vt:lpstr>
      <vt:lpstr>WSJT (Weak Signal Joe Taylor)</vt:lpstr>
      <vt:lpstr>JT65 on HF</vt:lpstr>
      <vt:lpstr>WSJT-X</vt:lpstr>
      <vt:lpstr>JT9 on HF, MF and LF</vt:lpstr>
      <vt:lpstr>Contacts by the “Colors”</vt:lpstr>
      <vt:lpstr>PowerPoint Presentation</vt:lpstr>
      <vt:lpstr>WSJT-X Water Fall Plots</vt:lpstr>
      <vt:lpstr>WSJT-X Water Fall Plots</vt:lpstr>
      <vt:lpstr>Let’s Follow an Actual Contact, Step by Step</vt:lpstr>
      <vt:lpstr>I’m Calling CQ…</vt:lpstr>
      <vt:lpstr>KD6GHX Has Answered. I’m Replying with a Signal Report</vt:lpstr>
      <vt:lpstr>KD6GHX Confirms My Report and Gives Me a Report of -05 dB. I Reply “RRR”</vt:lpstr>
      <vt:lpstr>KD6GHX Sends 73 and I do the Same</vt:lpstr>
      <vt:lpstr>You Can Also Send Short Text Messages. The White Text is W4HM  Telling Me that he is Running 4W to a Loop Antenna</vt:lpstr>
      <vt:lpstr>WSJT-X is Bilingual</vt:lpstr>
      <vt:lpstr>WSJT-X is Bilingual</vt:lpstr>
      <vt:lpstr>Understanding the WSJT-X Decoding Screen</vt:lpstr>
      <vt:lpstr>JT65 &amp; JT9 Contacts Are Valid For Most Awards</vt:lpstr>
      <vt:lpstr>What Do You Need to Try JT65 on HF?</vt:lpstr>
      <vt:lpstr>Download and Install the Free JT65 Software</vt:lpstr>
      <vt:lpstr>Configure the Software First</vt:lpstr>
      <vt:lpstr>Configure the Software First</vt:lpstr>
      <vt:lpstr>Define Tx Macros</vt:lpstr>
      <vt:lpstr>Define Default Frequecies</vt:lpstr>
      <vt:lpstr>If you have an Internet Connection, You can Participate in the Reporting Network</vt:lpstr>
      <vt:lpstr> I Monitored Reception of my JT65 15W Signal on PSKReporter</vt:lpstr>
      <vt:lpstr>I Monitored Reception of my JT9 15W Signal on PSKReporter</vt:lpstr>
      <vt:lpstr>Stations I Monitored and Reported to pskreporter</vt:lpstr>
      <vt:lpstr>db Refresher</vt:lpstr>
      <vt:lpstr>   See You on JT65 and JT9!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JT65 on the HF Bands</dc:title>
  <dc:creator> </dc:creator>
  <cp:lastModifiedBy>John Bartos</cp:lastModifiedBy>
  <cp:revision>77</cp:revision>
  <dcterms:created xsi:type="dcterms:W3CDTF">2011-07-26T15:17:46Z</dcterms:created>
  <dcterms:modified xsi:type="dcterms:W3CDTF">2014-01-16T01:20:48Z</dcterms:modified>
</cp:coreProperties>
</file>