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Lst>
  <p:sldIdLst>
    <p:sldId id="256" r:id="rId2"/>
    <p:sldId id="274" r:id="rId3"/>
    <p:sldId id="257" r:id="rId4"/>
    <p:sldId id="258" r:id="rId5"/>
    <p:sldId id="259" r:id="rId6"/>
    <p:sldId id="260" r:id="rId7"/>
    <p:sldId id="261" r:id="rId8"/>
    <p:sldId id="262" r:id="rId9"/>
    <p:sldId id="263" r:id="rId10"/>
    <p:sldId id="264" r:id="rId11"/>
    <p:sldId id="279" r:id="rId12"/>
    <p:sldId id="275" r:id="rId13"/>
    <p:sldId id="276" r:id="rId14"/>
    <p:sldId id="277" r:id="rId15"/>
    <p:sldId id="266" r:id="rId16"/>
    <p:sldId id="267" r:id="rId17"/>
    <p:sldId id="278" r:id="rId18"/>
    <p:sldId id="270" r:id="rId19"/>
    <p:sldId id="268" r:id="rId20"/>
    <p:sldId id="271" r:id="rId21"/>
    <p:sldId id="272"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09" d="100"/>
          <a:sy n="109" d="100"/>
        </p:scale>
        <p:origin x="208" y="6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9A62-371E-E14A-AD98-6EA93CAB32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2084EB-15EA-794F-9DD8-24D8FB260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DB3978-C25E-C24D-995A-17EE2827EB51}"/>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497B28FB-5F90-A741-A0FC-95BAFB351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087F5-1B08-E64E-9EEC-311CF467D065}"/>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10537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3462-1D52-5F4C-9579-74F80D379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80F693-0883-9B44-98FD-66581A1E5A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F0075-E1C7-A04B-901F-6C249FE4A7C0}"/>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82396677-C02A-8B42-9814-BADA827BA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A3806-AD1A-5D45-B9DE-EC4CBE6A71B0}"/>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346444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DE22A-BEFB-B146-963B-B0572A9DC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E9AF3B-F5EE-8C49-8C95-2DBA145926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B8AE2-E6DE-504B-ADB0-B07AA02D23D0}"/>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8B7BE257-91F6-F14D-83EE-EF3E64370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C633A-EDDC-C94B-A24F-3BA63BA6B26C}"/>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326454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31A8-AA9C-1E4B-BD3F-46ABBAEEE4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CF997-3C89-3D45-800E-307FBCB99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705B7-AAB3-2348-AA66-93B3491ECF5B}"/>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A98AAD9C-453E-3543-8DFC-264D1C2C7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B47A0-ADDB-4343-900A-F6909C3FF9A1}"/>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339474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67F9-9BAA-D14B-818E-B00B5705B2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C0B1B4-5FC6-8F41-940F-3BF97F063D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453DF6-3A94-4741-B333-4A1A5A857200}"/>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1F6E21C9-A1F9-0D4F-A2F3-BC1167B99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99D59-A642-E246-A144-8A751246FD0B}"/>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2842513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EBA6-FBEF-1D49-A952-9650550BF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C676F-24A8-8344-9DA4-F70C5BC1A6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E51590-4970-EB4B-B7C9-543A16962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46E59-5051-BE42-9C0F-53AC57515362}"/>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6" name="Footer Placeholder 5">
            <a:extLst>
              <a:ext uri="{FF2B5EF4-FFF2-40B4-BE49-F238E27FC236}">
                <a16:creationId xmlns:a16="http://schemas.microsoft.com/office/drawing/2014/main" id="{E2BEBF84-0205-E94A-A968-D9840DC8D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8BF90-13D0-B04E-BBE7-4347ACEA57AE}"/>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277569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C55B-02CE-B142-9929-ADBB78F550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901A4C-1583-1E40-8B04-96265D96B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14FEB-2FEB-BC4D-BF63-056D622C15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746576-67D1-EA4C-806F-F96C867A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AC0FA-6820-B045-95AF-D58F075025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5896B-E41D-EE4B-BACD-212A6FF25B71}"/>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8" name="Footer Placeholder 7">
            <a:extLst>
              <a:ext uri="{FF2B5EF4-FFF2-40B4-BE49-F238E27FC236}">
                <a16:creationId xmlns:a16="http://schemas.microsoft.com/office/drawing/2014/main" id="{37D415A7-FC9A-5747-A823-4B342300E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22536-7AD7-5647-8425-997CFC8A3073}"/>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197391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982F8-D26C-5F4D-B0AF-5B4FF3452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A66F94-B460-0F42-902D-2FB6142B7251}"/>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4" name="Footer Placeholder 3">
            <a:extLst>
              <a:ext uri="{FF2B5EF4-FFF2-40B4-BE49-F238E27FC236}">
                <a16:creationId xmlns:a16="http://schemas.microsoft.com/office/drawing/2014/main" id="{E84F8DBC-B5BE-C141-87C7-B95D290169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A34CC7-2D38-D34F-8396-1BF59AD2C511}"/>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188331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8E782-4846-6544-82F8-FE13039F3AEF}"/>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3" name="Footer Placeholder 2">
            <a:extLst>
              <a:ext uri="{FF2B5EF4-FFF2-40B4-BE49-F238E27FC236}">
                <a16:creationId xmlns:a16="http://schemas.microsoft.com/office/drawing/2014/main" id="{61185399-9F9B-D74E-B0CD-CACFECA6E3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7FC32-743A-9F48-9030-A139FD83F2CA}"/>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243942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C45B-ABF2-3C43-AA7A-4F69D1212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16C824-3FBA-8446-B1DD-42AB319CA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C78E9-215E-1749-A6F3-9FC511064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D780A-3E74-8746-A2FE-084F77849283}"/>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6" name="Footer Placeholder 5">
            <a:extLst>
              <a:ext uri="{FF2B5EF4-FFF2-40B4-BE49-F238E27FC236}">
                <a16:creationId xmlns:a16="http://schemas.microsoft.com/office/drawing/2014/main" id="{4AE8D8CB-3D9F-B645-BF67-7892CA334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B3C39-05B9-2C48-8C7A-0CB831C4431E}"/>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126103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3EBC-60EB-B74E-912F-7CA0D0519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76E77B-49ED-4743-A86B-E033A41877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98BDCC-DC1B-D742-B8EC-000CA16D5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903FB9-98D0-2D49-925E-6135054CF98C}"/>
              </a:ext>
            </a:extLst>
          </p:cNvPr>
          <p:cNvSpPr>
            <a:spLocks noGrp="1"/>
          </p:cNvSpPr>
          <p:nvPr>
            <p:ph type="dt" sz="half" idx="10"/>
          </p:nvPr>
        </p:nvSpPr>
        <p:spPr/>
        <p:txBody>
          <a:bodyPr/>
          <a:lstStyle/>
          <a:p>
            <a:fld id="{7BACE798-E0A7-E940-B436-776B6BE9281B}" type="datetimeFigureOut">
              <a:rPr lang="en-US" smtClean="0"/>
              <a:t>1/5/21</a:t>
            </a:fld>
            <a:endParaRPr lang="en-US"/>
          </a:p>
        </p:txBody>
      </p:sp>
      <p:sp>
        <p:nvSpPr>
          <p:cNvPr id="6" name="Footer Placeholder 5">
            <a:extLst>
              <a:ext uri="{FF2B5EF4-FFF2-40B4-BE49-F238E27FC236}">
                <a16:creationId xmlns:a16="http://schemas.microsoft.com/office/drawing/2014/main" id="{8907EF3A-1AB6-1940-89D5-2D4EE62288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B147CA-B0C9-FC4C-855F-83785ADB6661}"/>
              </a:ext>
            </a:extLst>
          </p:cNvPr>
          <p:cNvSpPr>
            <a:spLocks noGrp="1"/>
          </p:cNvSpPr>
          <p:nvPr>
            <p:ph type="sldNum" sz="quarter" idx="12"/>
          </p:nvPr>
        </p:nvSpPr>
        <p:spPr/>
        <p:txBody>
          <a:bodyPr/>
          <a:lstStyle/>
          <a:p>
            <a:fld id="{860A4A5C-1611-E548-8769-C6F677618C78}" type="slidenum">
              <a:rPr lang="en-US" smtClean="0"/>
              <a:t>‹#›</a:t>
            </a:fld>
            <a:endParaRPr lang="en-US"/>
          </a:p>
        </p:txBody>
      </p:sp>
    </p:spTree>
    <p:extLst>
      <p:ext uri="{BB962C8B-B14F-4D97-AF65-F5344CB8AC3E}">
        <p14:creationId xmlns:p14="http://schemas.microsoft.com/office/powerpoint/2010/main" val="144434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6BCC10-7FDC-8C43-8D17-595DE30B5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88F4B8-249A-E741-AA2E-4690B2998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E9872-6010-3C41-95D3-5DB32EA7E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CE798-E0A7-E940-B436-776B6BE9281B}" type="datetimeFigureOut">
              <a:rPr lang="en-US" smtClean="0"/>
              <a:t>1/5/21</a:t>
            </a:fld>
            <a:endParaRPr lang="en-US"/>
          </a:p>
        </p:txBody>
      </p:sp>
      <p:sp>
        <p:nvSpPr>
          <p:cNvPr id="5" name="Footer Placeholder 4">
            <a:extLst>
              <a:ext uri="{FF2B5EF4-FFF2-40B4-BE49-F238E27FC236}">
                <a16:creationId xmlns:a16="http://schemas.microsoft.com/office/drawing/2014/main" id="{B26A9F89-6E3F-7948-A5F5-C1046045FE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9BDCF6-FEF0-D645-81A0-16C0B525E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A4A5C-1611-E548-8769-C6F677618C78}" type="slidenum">
              <a:rPr lang="en-US" smtClean="0"/>
              <a:t>‹#›</a:t>
            </a:fld>
            <a:endParaRPr lang="en-US"/>
          </a:p>
        </p:txBody>
      </p:sp>
    </p:spTree>
    <p:extLst>
      <p:ext uri="{BB962C8B-B14F-4D97-AF65-F5344CB8AC3E}">
        <p14:creationId xmlns:p14="http://schemas.microsoft.com/office/powerpoint/2010/main" val="23294771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C7EE43-B754-8A41-95CA-5EAA20B690F0}"/>
              </a:ext>
            </a:extLst>
          </p:cNvPr>
          <p:cNvSpPr>
            <a:spLocks noGrp="1"/>
          </p:cNvSpPr>
          <p:nvPr>
            <p:ph type="ctrTitle"/>
          </p:nvPr>
        </p:nvSpPr>
        <p:spPr>
          <a:xfrm>
            <a:off x="4937760" y="3717235"/>
            <a:ext cx="7060651" cy="2941981"/>
          </a:xfrm>
        </p:spPr>
        <p:txBody>
          <a:bodyPr anchor="t">
            <a:normAutofit/>
          </a:bodyPr>
          <a:lstStyle/>
          <a:p>
            <a:r>
              <a:rPr lang="en-US" sz="4000" b="1" i="1" dirty="0">
                <a:latin typeface="+mn-lt"/>
              </a:rPr>
              <a:t>Evaluating Compliance with FCC Guidelines for Human Exposure to Radiofrequency Electromagnetic Fields</a:t>
            </a:r>
            <a:br>
              <a:rPr lang="en-US" sz="4000" b="1" i="1" dirty="0">
                <a:latin typeface="+mn-lt"/>
              </a:rPr>
            </a:br>
            <a:r>
              <a:rPr lang="en-US" sz="4000" b="1" i="1" dirty="0">
                <a:latin typeface="+mn-lt"/>
              </a:rPr>
              <a:t>(Part 1)</a:t>
            </a:r>
          </a:p>
        </p:txBody>
      </p:sp>
      <p:pic>
        <p:nvPicPr>
          <p:cNvPr id="6" name="Picture 5">
            <a:extLst>
              <a:ext uri="{FF2B5EF4-FFF2-40B4-BE49-F238E27FC236}">
                <a16:creationId xmlns:a16="http://schemas.microsoft.com/office/drawing/2014/main" id="{B6632159-EF20-D24C-8900-73AD1EB782E4}"/>
              </a:ext>
            </a:extLst>
          </p:cNvPr>
          <p:cNvPicPr>
            <a:picLocks noChangeAspect="1"/>
          </p:cNvPicPr>
          <p:nvPr/>
        </p:nvPicPr>
        <p:blipFill>
          <a:blip r:embed="rId2"/>
          <a:stretch>
            <a:fillRect/>
          </a:stretch>
        </p:blipFill>
        <p:spPr>
          <a:xfrm>
            <a:off x="1678611" y="2934031"/>
            <a:ext cx="2183705" cy="2433099"/>
          </a:xfrm>
          <a:prstGeom prst="rect">
            <a:avLst/>
          </a:prstGeom>
        </p:spPr>
      </p:pic>
      <p:pic>
        <p:nvPicPr>
          <p:cNvPr id="5" name="Picture 4">
            <a:extLst>
              <a:ext uri="{FF2B5EF4-FFF2-40B4-BE49-F238E27FC236}">
                <a16:creationId xmlns:a16="http://schemas.microsoft.com/office/drawing/2014/main" id="{A06E575B-7BC0-4C4C-B918-73D821582D79}"/>
              </a:ext>
            </a:extLst>
          </p:cNvPr>
          <p:cNvPicPr>
            <a:picLocks noChangeAspect="1"/>
          </p:cNvPicPr>
          <p:nvPr/>
        </p:nvPicPr>
        <p:blipFill>
          <a:blip r:embed="rId2"/>
          <a:stretch>
            <a:fillRect/>
          </a:stretch>
        </p:blipFill>
        <p:spPr>
          <a:xfrm>
            <a:off x="4686900" y="1138176"/>
            <a:ext cx="1916236" cy="2135083"/>
          </a:xfrm>
          <a:prstGeom prst="rect">
            <a:avLst/>
          </a:prstGeom>
        </p:spPr>
      </p:pic>
    </p:spTree>
    <p:extLst>
      <p:ext uri="{BB962C8B-B14F-4D97-AF65-F5344CB8AC3E}">
        <p14:creationId xmlns:p14="http://schemas.microsoft.com/office/powerpoint/2010/main" val="264811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02938D-0EE6-6A48-B8DF-15D9B9313EE0}"/>
              </a:ext>
            </a:extLst>
          </p:cNvPr>
          <p:cNvSpPr txBox="1"/>
          <p:nvPr/>
        </p:nvSpPr>
        <p:spPr>
          <a:xfrm>
            <a:off x="535111" y="1279479"/>
            <a:ext cx="5837750" cy="4282369"/>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2000" b="1" dirty="0"/>
              <a:t>Initial Determination</a:t>
            </a:r>
          </a:p>
          <a:p>
            <a:pPr indent="-228600">
              <a:lnSpc>
                <a:spcPct val="90000"/>
              </a:lnSpc>
              <a:spcAft>
                <a:spcPts val="600"/>
              </a:spcAft>
              <a:buFont typeface="Arial" panose="020B0604020202020204" pitchFamily="34" charset="0"/>
              <a:buChar char="•"/>
            </a:pPr>
            <a:r>
              <a:rPr lang="en-US" sz="2000" b="1" dirty="0"/>
              <a:t>(Do I need to do an exposure evaluation)</a:t>
            </a:r>
          </a:p>
          <a:p>
            <a:pPr indent="-228600">
              <a:lnSpc>
                <a:spcPct val="90000"/>
              </a:lnSpc>
              <a:spcAft>
                <a:spcPts val="600"/>
              </a:spcAft>
              <a:buFont typeface="Arial" panose="020B0604020202020204" pitchFamily="34" charset="0"/>
              <a:buChar char="•"/>
            </a:pPr>
            <a:endParaRPr lang="en-US" sz="1400" b="1" dirty="0"/>
          </a:p>
          <a:p>
            <a:pPr marL="342900" indent="-228600">
              <a:lnSpc>
                <a:spcPct val="90000"/>
              </a:lnSpc>
              <a:spcAft>
                <a:spcPts val="600"/>
              </a:spcAft>
              <a:buFont typeface="Arial" panose="020B0604020202020204" pitchFamily="34" charset="0"/>
              <a:buChar char="•"/>
            </a:pPr>
            <a:r>
              <a:rPr lang="en-US" sz="1600" b="1" i="1" dirty="0"/>
              <a:t>List transmitter model.</a:t>
            </a:r>
          </a:p>
          <a:p>
            <a:pPr marL="342900" indent="-228600">
              <a:lnSpc>
                <a:spcPct val="90000"/>
              </a:lnSpc>
              <a:spcAft>
                <a:spcPts val="600"/>
              </a:spcAft>
              <a:buFont typeface="Arial" panose="020B0604020202020204" pitchFamily="34" charset="0"/>
              <a:buChar char="•"/>
            </a:pPr>
            <a:r>
              <a:rPr lang="en-US" sz="1600" b="1" i="1" dirty="0"/>
              <a:t>List external amplifier if any.</a:t>
            </a:r>
          </a:p>
          <a:p>
            <a:pPr marL="342900" indent="-228600">
              <a:lnSpc>
                <a:spcPct val="90000"/>
              </a:lnSpc>
              <a:spcAft>
                <a:spcPts val="600"/>
              </a:spcAft>
              <a:buFont typeface="Arial" panose="020B0604020202020204" pitchFamily="34" charset="0"/>
              <a:buChar char="•"/>
            </a:pPr>
            <a:r>
              <a:rPr lang="en-US" sz="1600" b="1" i="1" dirty="0"/>
              <a:t>List Power (PEP) from radio and/or amplifier specifications.</a:t>
            </a:r>
          </a:p>
          <a:p>
            <a:pPr marL="342900" indent="-228600">
              <a:lnSpc>
                <a:spcPct val="90000"/>
              </a:lnSpc>
              <a:spcAft>
                <a:spcPts val="600"/>
              </a:spcAft>
              <a:buFont typeface="Arial" panose="020B0604020202020204" pitchFamily="34" charset="0"/>
              <a:buChar char="•"/>
            </a:pPr>
            <a:r>
              <a:rPr lang="en-US" sz="1600" b="1" i="1" dirty="0"/>
              <a:t>Convert PEP watts to </a:t>
            </a:r>
            <a:r>
              <a:rPr lang="en-US" sz="1600" b="1" i="1" dirty="0" err="1"/>
              <a:t>dBW</a:t>
            </a:r>
            <a:r>
              <a:rPr lang="en-US" sz="1600" b="1" i="1" dirty="0"/>
              <a:t>.</a:t>
            </a:r>
          </a:p>
          <a:p>
            <a:pPr marL="342900" indent="-228600">
              <a:lnSpc>
                <a:spcPct val="90000"/>
              </a:lnSpc>
              <a:spcAft>
                <a:spcPts val="600"/>
              </a:spcAft>
              <a:buFont typeface="Arial" panose="020B0604020202020204" pitchFamily="34" charset="0"/>
              <a:buChar char="•"/>
            </a:pPr>
            <a:r>
              <a:rPr lang="en-US" sz="1600" b="1" i="1" dirty="0"/>
              <a:t>Identify feedline type and loss specification (per 100 ft).</a:t>
            </a:r>
          </a:p>
          <a:p>
            <a:pPr marL="342900" indent="-228600">
              <a:lnSpc>
                <a:spcPct val="90000"/>
              </a:lnSpc>
              <a:spcAft>
                <a:spcPts val="600"/>
              </a:spcAft>
              <a:buFont typeface="Arial" panose="020B0604020202020204" pitchFamily="34" charset="0"/>
              <a:buChar char="•"/>
            </a:pPr>
            <a:r>
              <a:rPr lang="en-US" sz="1600" b="1" i="1" dirty="0"/>
              <a:t>Measure or calculate feedline length.</a:t>
            </a:r>
          </a:p>
          <a:p>
            <a:pPr marL="342900" indent="-228600">
              <a:lnSpc>
                <a:spcPct val="90000"/>
              </a:lnSpc>
              <a:spcAft>
                <a:spcPts val="600"/>
              </a:spcAft>
              <a:buFont typeface="Arial" panose="020B0604020202020204" pitchFamily="34" charset="0"/>
              <a:buChar char="•"/>
            </a:pPr>
            <a:r>
              <a:rPr lang="en-US" sz="1600" b="1" i="1" dirty="0"/>
              <a:t>Calculate feedline loss.</a:t>
            </a:r>
          </a:p>
          <a:p>
            <a:pPr marL="342900" indent="-228600">
              <a:lnSpc>
                <a:spcPct val="90000"/>
              </a:lnSpc>
              <a:spcAft>
                <a:spcPts val="600"/>
              </a:spcAft>
              <a:buFont typeface="Arial" panose="020B0604020202020204" pitchFamily="34" charset="0"/>
              <a:buChar char="•"/>
            </a:pPr>
            <a:r>
              <a:rPr lang="en-US" sz="1600" b="1" i="1" dirty="0"/>
              <a:t>Identify and calculate other feedline components and their losses.</a:t>
            </a:r>
          </a:p>
          <a:p>
            <a:pPr marL="342900" indent="-228600">
              <a:lnSpc>
                <a:spcPct val="90000"/>
              </a:lnSpc>
              <a:spcAft>
                <a:spcPts val="600"/>
              </a:spcAft>
              <a:buFont typeface="Arial" panose="020B0604020202020204" pitchFamily="34" charset="0"/>
              <a:buChar char="•"/>
            </a:pPr>
            <a:r>
              <a:rPr lang="en-US" sz="1600" b="1" i="1" dirty="0"/>
              <a:t>Calculate PEP to antenna in </a:t>
            </a:r>
            <a:r>
              <a:rPr lang="en-US" sz="1600" b="1" i="1" dirty="0" err="1"/>
              <a:t>dBW</a:t>
            </a:r>
            <a:r>
              <a:rPr lang="en-US" sz="1600" b="1" i="1" dirty="0"/>
              <a:t>.</a:t>
            </a:r>
          </a:p>
          <a:p>
            <a:pPr marL="342900" indent="-228600">
              <a:lnSpc>
                <a:spcPct val="90000"/>
              </a:lnSpc>
              <a:spcAft>
                <a:spcPts val="600"/>
              </a:spcAft>
              <a:buFont typeface="Arial" panose="020B0604020202020204" pitchFamily="34" charset="0"/>
              <a:buChar char="•"/>
            </a:pPr>
            <a:r>
              <a:rPr lang="en-US" sz="1600" b="1" i="1" dirty="0"/>
              <a:t>Convert </a:t>
            </a:r>
            <a:r>
              <a:rPr lang="en-US" sz="1600" b="1" i="1" dirty="0" err="1"/>
              <a:t>dBW</a:t>
            </a:r>
            <a:r>
              <a:rPr lang="en-US" sz="1600" b="1" i="1" dirty="0"/>
              <a:t> to watts.</a:t>
            </a:r>
          </a:p>
          <a:p>
            <a:pPr marL="342900" indent="-228600">
              <a:lnSpc>
                <a:spcPct val="90000"/>
              </a:lnSpc>
              <a:spcAft>
                <a:spcPts val="600"/>
              </a:spcAft>
              <a:buFont typeface="Arial" panose="020B0604020202020204" pitchFamily="34" charset="0"/>
              <a:buChar char="•"/>
            </a:pPr>
            <a:r>
              <a:rPr lang="en-US" sz="1600" b="1" i="1" dirty="0"/>
              <a:t>Compare to FCC table and determine if exposure analysis is required.</a:t>
            </a:r>
          </a:p>
          <a:p>
            <a:pPr marL="342900" indent="-228600">
              <a:lnSpc>
                <a:spcPct val="90000"/>
              </a:lnSpc>
              <a:spcAft>
                <a:spcPts val="600"/>
              </a:spcAft>
              <a:buFont typeface="Arial" panose="020B0604020202020204" pitchFamily="34" charset="0"/>
              <a:buChar char="•"/>
            </a:pPr>
            <a:endParaRPr lang="en-US" sz="900" dirty="0"/>
          </a:p>
        </p:txBody>
      </p:sp>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AA6E625C-8A71-0E48-93B3-43CCC90A0754}"/>
              </a:ext>
            </a:extLst>
          </p:cNvPr>
          <p:cNvPicPr>
            <a:picLocks noChangeAspect="1"/>
          </p:cNvPicPr>
          <p:nvPr/>
        </p:nvPicPr>
        <p:blipFill rotWithShape="1">
          <a:blip r:embed="rId2"/>
          <a:srcRect r="2" b="6788"/>
          <a:stretch/>
        </p:blipFill>
        <p:spPr>
          <a:xfrm>
            <a:off x="7421373" y="627954"/>
            <a:ext cx="4235516" cy="5353373"/>
          </a:xfrm>
          <a:prstGeom prst="rect">
            <a:avLst/>
          </a:prstGeom>
        </p:spPr>
      </p:pic>
      <p:sp>
        <p:nvSpPr>
          <p:cNvPr id="24" name="Rectangle 2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807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95188D-DE33-FC40-A470-9EAF72B2543F}"/>
              </a:ext>
            </a:extLst>
          </p:cNvPr>
          <p:cNvPicPr>
            <a:picLocks noChangeAspect="1"/>
          </p:cNvPicPr>
          <p:nvPr/>
        </p:nvPicPr>
        <p:blipFill>
          <a:blip r:embed="rId2"/>
          <a:stretch>
            <a:fillRect/>
          </a:stretch>
        </p:blipFill>
        <p:spPr>
          <a:xfrm>
            <a:off x="7147476" y="643467"/>
            <a:ext cx="3676902"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753250-79F3-6149-AF25-D2745DCDF80C}"/>
              </a:ext>
            </a:extLst>
          </p:cNvPr>
          <p:cNvPicPr>
            <a:picLocks noChangeAspect="1"/>
          </p:cNvPicPr>
          <p:nvPr/>
        </p:nvPicPr>
        <p:blipFill>
          <a:blip r:embed="rId3"/>
          <a:stretch>
            <a:fillRect/>
          </a:stretch>
        </p:blipFill>
        <p:spPr>
          <a:xfrm>
            <a:off x="1270127" y="643467"/>
            <a:ext cx="3871890" cy="5571066"/>
          </a:xfrm>
          <a:prstGeom prst="rect">
            <a:avLst/>
          </a:prstGeom>
        </p:spPr>
      </p:pic>
    </p:spTree>
    <p:extLst>
      <p:ext uri="{BB962C8B-B14F-4D97-AF65-F5344CB8AC3E}">
        <p14:creationId xmlns:p14="http://schemas.microsoft.com/office/powerpoint/2010/main" val="64434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551D3-2DCC-0B41-819C-906BFA90A064}"/>
              </a:ext>
            </a:extLst>
          </p:cNvPr>
          <p:cNvSpPr>
            <a:spLocks noGrp="1"/>
          </p:cNvSpPr>
          <p:nvPr>
            <p:ph type="title"/>
          </p:nvPr>
        </p:nvSpPr>
        <p:spPr>
          <a:xfrm>
            <a:off x="645065" y="1463040"/>
            <a:ext cx="3935648" cy="2690949"/>
          </a:xfrm>
        </p:spPr>
        <p:txBody>
          <a:bodyPr anchor="t">
            <a:normAutofit/>
          </a:bodyPr>
          <a:lstStyle/>
          <a:p>
            <a:r>
              <a:rPr lang="en-US" sz="6000" b="1" dirty="0"/>
              <a:t>Information Needed</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57F1A5-1084-D645-AC22-83EE1C2126B2}"/>
              </a:ext>
            </a:extLst>
          </p:cNvPr>
          <p:cNvSpPr>
            <a:spLocks noGrp="1"/>
          </p:cNvSpPr>
          <p:nvPr>
            <p:ph idx="1"/>
          </p:nvPr>
        </p:nvSpPr>
        <p:spPr>
          <a:xfrm>
            <a:off x="5426766" y="1463039"/>
            <a:ext cx="6033052" cy="4300447"/>
          </a:xfrm>
        </p:spPr>
        <p:txBody>
          <a:bodyPr anchor="t">
            <a:normAutofit lnSpcReduction="10000"/>
          </a:bodyPr>
          <a:lstStyle/>
          <a:p>
            <a:r>
              <a:rPr lang="en-US" sz="3200" b="1" dirty="0"/>
              <a:t>PEP from Transmitter Specifications</a:t>
            </a:r>
          </a:p>
          <a:p>
            <a:r>
              <a:rPr lang="en-US" sz="3200" b="1" dirty="0"/>
              <a:t>PEP from Amplifier Specification (If Applicable)</a:t>
            </a:r>
          </a:p>
          <a:p>
            <a:r>
              <a:rPr lang="en-US" sz="3200" b="1" dirty="0"/>
              <a:t>Antenna Band Coverage</a:t>
            </a:r>
          </a:p>
          <a:p>
            <a:r>
              <a:rPr lang="en-US" sz="3200" b="1" dirty="0"/>
              <a:t>Feedline Cable Length</a:t>
            </a:r>
          </a:p>
          <a:p>
            <a:r>
              <a:rPr lang="en-US" sz="3200" b="1" dirty="0"/>
              <a:t>Feedline Cable Type and Manufacturer</a:t>
            </a:r>
          </a:p>
          <a:p>
            <a:r>
              <a:rPr lang="en-US" sz="3200" b="1" dirty="0"/>
              <a:t>Feedline Cable Loss Specification</a:t>
            </a:r>
          </a:p>
        </p:txBody>
      </p:sp>
    </p:spTree>
    <p:extLst>
      <p:ext uri="{BB962C8B-B14F-4D97-AF65-F5344CB8AC3E}">
        <p14:creationId xmlns:p14="http://schemas.microsoft.com/office/powerpoint/2010/main" val="150451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CFD0D-D14F-6B41-AABF-2519BE7855C7}"/>
              </a:ext>
            </a:extLst>
          </p:cNvPr>
          <p:cNvSpPr>
            <a:spLocks noGrp="1"/>
          </p:cNvSpPr>
          <p:nvPr>
            <p:ph type="title"/>
          </p:nvPr>
        </p:nvSpPr>
        <p:spPr>
          <a:xfrm>
            <a:off x="841248" y="548640"/>
            <a:ext cx="3600860" cy="5431536"/>
          </a:xfrm>
        </p:spPr>
        <p:txBody>
          <a:bodyPr>
            <a:normAutofit/>
          </a:bodyPr>
          <a:lstStyle/>
          <a:p>
            <a:r>
              <a:rPr lang="en-US" sz="6000" b="1" dirty="0"/>
              <a:t>First Steps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AD10A5-68E9-0645-AE5C-5DF8B4902202}"/>
              </a:ext>
            </a:extLst>
          </p:cNvPr>
          <p:cNvSpPr>
            <a:spLocks noGrp="1"/>
          </p:cNvSpPr>
          <p:nvPr>
            <p:ph idx="1"/>
          </p:nvPr>
        </p:nvSpPr>
        <p:spPr>
          <a:xfrm>
            <a:off x="5126418" y="552091"/>
            <a:ext cx="6402930" cy="5431536"/>
          </a:xfrm>
        </p:spPr>
        <p:txBody>
          <a:bodyPr anchor="ctr">
            <a:normAutofit/>
          </a:bodyPr>
          <a:lstStyle/>
          <a:p>
            <a:r>
              <a:rPr lang="en-US" b="1" dirty="0"/>
              <a:t>Determine power capabilities of your transceiver.</a:t>
            </a:r>
          </a:p>
          <a:p>
            <a:r>
              <a:rPr lang="en-US" b="1" dirty="0"/>
              <a:t>What bands does your antenna/antennas support.</a:t>
            </a:r>
          </a:p>
          <a:p>
            <a:r>
              <a:rPr lang="en-US" b="1" dirty="0"/>
              <a:t>Identify the bands that may require evaluation.</a:t>
            </a:r>
          </a:p>
        </p:txBody>
      </p:sp>
      <p:pic>
        <p:nvPicPr>
          <p:cNvPr id="6" name="Picture 5">
            <a:extLst>
              <a:ext uri="{FF2B5EF4-FFF2-40B4-BE49-F238E27FC236}">
                <a16:creationId xmlns:a16="http://schemas.microsoft.com/office/drawing/2014/main" id="{19652A49-4FEC-2640-BD08-387928982AC5}"/>
              </a:ext>
            </a:extLst>
          </p:cNvPr>
          <p:cNvPicPr>
            <a:picLocks noChangeAspect="1"/>
          </p:cNvPicPr>
          <p:nvPr/>
        </p:nvPicPr>
        <p:blipFill>
          <a:blip r:embed="rId2"/>
          <a:stretch>
            <a:fillRect/>
          </a:stretch>
        </p:blipFill>
        <p:spPr>
          <a:xfrm>
            <a:off x="1333056" y="437966"/>
            <a:ext cx="2183705" cy="2433099"/>
          </a:xfrm>
          <a:prstGeom prst="rect">
            <a:avLst/>
          </a:prstGeom>
        </p:spPr>
      </p:pic>
      <p:pic>
        <p:nvPicPr>
          <p:cNvPr id="7" name="Picture 6">
            <a:extLst>
              <a:ext uri="{FF2B5EF4-FFF2-40B4-BE49-F238E27FC236}">
                <a16:creationId xmlns:a16="http://schemas.microsoft.com/office/drawing/2014/main" id="{0021CC84-431D-0E47-A9B7-37C04A51BF58}"/>
              </a:ext>
            </a:extLst>
          </p:cNvPr>
          <p:cNvPicPr>
            <a:picLocks noChangeAspect="1"/>
          </p:cNvPicPr>
          <p:nvPr/>
        </p:nvPicPr>
        <p:blipFill>
          <a:blip r:embed="rId2"/>
          <a:stretch>
            <a:fillRect/>
          </a:stretch>
        </p:blipFill>
        <p:spPr>
          <a:xfrm>
            <a:off x="1120058" y="4095717"/>
            <a:ext cx="2183705" cy="2433099"/>
          </a:xfrm>
          <a:prstGeom prst="rect">
            <a:avLst/>
          </a:prstGeom>
        </p:spPr>
      </p:pic>
    </p:spTree>
    <p:extLst>
      <p:ext uri="{BB962C8B-B14F-4D97-AF65-F5344CB8AC3E}">
        <p14:creationId xmlns:p14="http://schemas.microsoft.com/office/powerpoint/2010/main" val="313264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0B940A-39BA-6C49-9796-5CA21D8E377F}"/>
              </a:ext>
            </a:extLst>
          </p:cNvPr>
          <p:cNvSpPr txBox="1"/>
          <p:nvPr/>
        </p:nvSpPr>
        <p:spPr>
          <a:xfrm>
            <a:off x="605481" y="716692"/>
            <a:ext cx="3941805" cy="1200329"/>
          </a:xfrm>
          <a:prstGeom prst="rect">
            <a:avLst/>
          </a:prstGeom>
          <a:noFill/>
        </p:spPr>
        <p:txBody>
          <a:bodyPr wrap="square" rtlCol="0">
            <a:spAutoFit/>
          </a:bodyPr>
          <a:lstStyle/>
          <a:p>
            <a:r>
              <a:rPr lang="en-US" b="1" dirty="0"/>
              <a:t>My Radio</a:t>
            </a:r>
          </a:p>
          <a:p>
            <a:pPr marL="285750" indent="-285750">
              <a:buFont typeface="Arial" panose="020B0604020202020204" pitchFamily="34" charset="0"/>
              <a:buChar char="•"/>
            </a:pPr>
            <a:r>
              <a:rPr lang="en-US" b="1" dirty="0"/>
              <a:t>Flex 6600 M</a:t>
            </a:r>
          </a:p>
          <a:p>
            <a:pPr marL="285750" indent="-285750">
              <a:buFont typeface="Arial" panose="020B0604020202020204" pitchFamily="34" charset="0"/>
              <a:buChar char="•"/>
            </a:pPr>
            <a:r>
              <a:rPr lang="en-US" b="1" dirty="0"/>
              <a:t>100 watts PEP on 180 Meters thru 6 Meters</a:t>
            </a:r>
          </a:p>
        </p:txBody>
      </p:sp>
      <p:sp>
        <p:nvSpPr>
          <p:cNvPr id="5" name="TextBox 4">
            <a:extLst>
              <a:ext uri="{FF2B5EF4-FFF2-40B4-BE49-F238E27FC236}">
                <a16:creationId xmlns:a16="http://schemas.microsoft.com/office/drawing/2014/main" id="{590369C7-6AB3-3D42-8136-6CAC69BF0BCA}"/>
              </a:ext>
            </a:extLst>
          </p:cNvPr>
          <p:cNvSpPr txBox="1"/>
          <p:nvPr/>
        </p:nvSpPr>
        <p:spPr>
          <a:xfrm>
            <a:off x="691978" y="2409568"/>
            <a:ext cx="3385752" cy="1477328"/>
          </a:xfrm>
          <a:prstGeom prst="rect">
            <a:avLst/>
          </a:prstGeom>
          <a:noFill/>
        </p:spPr>
        <p:txBody>
          <a:bodyPr wrap="square" rtlCol="0">
            <a:spAutoFit/>
          </a:bodyPr>
          <a:lstStyle/>
          <a:p>
            <a:r>
              <a:rPr lang="en-US" b="1" dirty="0"/>
              <a:t>My Antenna</a:t>
            </a:r>
          </a:p>
          <a:p>
            <a:pPr marL="285750" indent="-285750">
              <a:buFont typeface="Arial" panose="020B0604020202020204" pitchFamily="34" charset="0"/>
              <a:buChar char="•"/>
            </a:pPr>
            <a:r>
              <a:rPr lang="en-US" b="1" dirty="0"/>
              <a:t>Hy Power 40 Meter OCF</a:t>
            </a:r>
          </a:p>
          <a:p>
            <a:pPr marL="285750" indent="-285750">
              <a:buFont typeface="Arial" panose="020B0604020202020204" pitchFamily="34" charset="0"/>
              <a:buChar char="•"/>
            </a:pPr>
            <a:r>
              <a:rPr lang="en-US" b="1" dirty="0"/>
              <a:t>Covers 40M, 20M, 10M, 6M and 2 M</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C7A05E8-2311-4B41-AE2A-3ED3863A3971}"/>
              </a:ext>
            </a:extLst>
          </p:cNvPr>
          <p:cNvPicPr>
            <a:picLocks noChangeAspect="1"/>
          </p:cNvPicPr>
          <p:nvPr/>
        </p:nvPicPr>
        <p:blipFill>
          <a:blip r:embed="rId2"/>
          <a:stretch>
            <a:fillRect/>
          </a:stretch>
        </p:blipFill>
        <p:spPr>
          <a:xfrm>
            <a:off x="4436075" y="701902"/>
            <a:ext cx="7669427" cy="3415331"/>
          </a:xfrm>
          <a:prstGeom prst="rect">
            <a:avLst/>
          </a:prstGeom>
        </p:spPr>
      </p:pic>
      <p:sp>
        <p:nvSpPr>
          <p:cNvPr id="7" name="TextBox 6">
            <a:extLst>
              <a:ext uri="{FF2B5EF4-FFF2-40B4-BE49-F238E27FC236}">
                <a16:creationId xmlns:a16="http://schemas.microsoft.com/office/drawing/2014/main" id="{BA1C8B99-CE15-1D4C-96ED-2E5B90744609}"/>
              </a:ext>
            </a:extLst>
          </p:cNvPr>
          <p:cNvSpPr txBox="1"/>
          <p:nvPr/>
        </p:nvSpPr>
        <p:spPr>
          <a:xfrm>
            <a:off x="506627" y="4127157"/>
            <a:ext cx="3781168" cy="830997"/>
          </a:xfrm>
          <a:prstGeom prst="rect">
            <a:avLst/>
          </a:prstGeom>
          <a:noFill/>
        </p:spPr>
        <p:txBody>
          <a:bodyPr wrap="square" rtlCol="0">
            <a:spAutoFit/>
          </a:bodyPr>
          <a:lstStyle/>
          <a:p>
            <a:r>
              <a:rPr lang="en-US" sz="2400" b="1" dirty="0"/>
              <a:t>Conclusion:</a:t>
            </a:r>
          </a:p>
          <a:p>
            <a:r>
              <a:rPr lang="en-US" sz="2400" b="1" dirty="0"/>
              <a:t>Must evaluate 10M and 6M.</a:t>
            </a:r>
          </a:p>
        </p:txBody>
      </p:sp>
      <p:pic>
        <p:nvPicPr>
          <p:cNvPr id="17" name="Picture 16">
            <a:extLst>
              <a:ext uri="{FF2B5EF4-FFF2-40B4-BE49-F238E27FC236}">
                <a16:creationId xmlns:a16="http://schemas.microsoft.com/office/drawing/2014/main" id="{29299F49-913A-C041-A7F9-CBBEF6F11185}"/>
              </a:ext>
            </a:extLst>
          </p:cNvPr>
          <p:cNvPicPr>
            <a:picLocks noChangeAspect="1"/>
          </p:cNvPicPr>
          <p:nvPr/>
        </p:nvPicPr>
        <p:blipFill>
          <a:blip r:embed="rId3"/>
          <a:stretch>
            <a:fillRect/>
          </a:stretch>
        </p:blipFill>
        <p:spPr>
          <a:xfrm>
            <a:off x="9735217" y="4146388"/>
            <a:ext cx="2183705" cy="2433099"/>
          </a:xfrm>
          <a:prstGeom prst="rect">
            <a:avLst/>
          </a:prstGeom>
        </p:spPr>
      </p:pic>
      <p:pic>
        <p:nvPicPr>
          <p:cNvPr id="19" name="Picture 18">
            <a:extLst>
              <a:ext uri="{FF2B5EF4-FFF2-40B4-BE49-F238E27FC236}">
                <a16:creationId xmlns:a16="http://schemas.microsoft.com/office/drawing/2014/main" id="{EC620414-B75C-2640-962F-09AF49556762}"/>
              </a:ext>
            </a:extLst>
          </p:cNvPr>
          <p:cNvPicPr>
            <a:picLocks noChangeAspect="1"/>
          </p:cNvPicPr>
          <p:nvPr/>
        </p:nvPicPr>
        <p:blipFill>
          <a:blip r:embed="rId3"/>
          <a:stretch>
            <a:fillRect/>
          </a:stretch>
        </p:blipFill>
        <p:spPr>
          <a:xfrm>
            <a:off x="4432383" y="4146388"/>
            <a:ext cx="2183705" cy="2433099"/>
          </a:xfrm>
          <a:prstGeom prst="rect">
            <a:avLst/>
          </a:prstGeom>
        </p:spPr>
      </p:pic>
    </p:spTree>
    <p:extLst>
      <p:ext uri="{BB962C8B-B14F-4D97-AF65-F5344CB8AC3E}">
        <p14:creationId xmlns:p14="http://schemas.microsoft.com/office/powerpoint/2010/main" val="355457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D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B455F6-5920-CD49-902D-414682F33B5E}"/>
              </a:ext>
            </a:extLst>
          </p:cNvPr>
          <p:cNvPicPr>
            <a:picLocks noChangeAspect="1"/>
          </p:cNvPicPr>
          <p:nvPr/>
        </p:nvPicPr>
        <p:blipFill>
          <a:blip r:embed="rId2"/>
          <a:stretch>
            <a:fillRect/>
          </a:stretch>
        </p:blipFill>
        <p:spPr>
          <a:xfrm>
            <a:off x="6680899" y="643467"/>
            <a:ext cx="4610056"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83D50C-FA15-9342-AC9A-03824B7355B7}"/>
              </a:ext>
            </a:extLst>
          </p:cNvPr>
          <p:cNvPicPr>
            <a:picLocks noChangeAspect="1"/>
          </p:cNvPicPr>
          <p:nvPr/>
        </p:nvPicPr>
        <p:blipFill>
          <a:blip r:embed="rId3"/>
          <a:stretch>
            <a:fillRect/>
          </a:stretch>
        </p:blipFill>
        <p:spPr>
          <a:xfrm>
            <a:off x="894080" y="643467"/>
            <a:ext cx="4623983" cy="5571066"/>
          </a:xfrm>
          <a:prstGeom prst="rect">
            <a:avLst/>
          </a:prstGeom>
        </p:spPr>
      </p:pic>
    </p:spTree>
    <p:extLst>
      <p:ext uri="{BB962C8B-B14F-4D97-AF65-F5344CB8AC3E}">
        <p14:creationId xmlns:p14="http://schemas.microsoft.com/office/powerpoint/2010/main" val="195263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6939359-A555-F949-A3BC-EE9430844CA2}"/>
              </a:ext>
            </a:extLst>
          </p:cNvPr>
          <p:cNvPicPr>
            <a:picLocks noChangeAspect="1"/>
          </p:cNvPicPr>
          <p:nvPr/>
        </p:nvPicPr>
        <p:blipFill>
          <a:blip r:embed="rId2"/>
          <a:stretch>
            <a:fillRect/>
          </a:stretch>
        </p:blipFill>
        <p:spPr>
          <a:xfrm>
            <a:off x="477013" y="480060"/>
            <a:ext cx="11237976" cy="5897880"/>
          </a:xfrm>
          <a:prstGeom prst="rect">
            <a:avLst/>
          </a:prstGeom>
        </p:spPr>
      </p:pic>
    </p:spTree>
    <p:extLst>
      <p:ext uri="{BB962C8B-B14F-4D97-AF65-F5344CB8AC3E}">
        <p14:creationId xmlns:p14="http://schemas.microsoft.com/office/powerpoint/2010/main" val="77380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D09919-215A-E647-8250-3256B1910C93}"/>
              </a:ext>
            </a:extLst>
          </p:cNvPr>
          <p:cNvPicPr>
            <a:picLocks noChangeAspect="1"/>
          </p:cNvPicPr>
          <p:nvPr/>
        </p:nvPicPr>
        <p:blipFill>
          <a:blip r:embed="rId2"/>
          <a:stretch>
            <a:fillRect/>
          </a:stretch>
        </p:blipFill>
        <p:spPr>
          <a:xfrm>
            <a:off x="2058995" y="643467"/>
            <a:ext cx="8074010" cy="5571066"/>
          </a:xfrm>
          <a:prstGeom prst="rect">
            <a:avLst/>
          </a:prstGeom>
        </p:spPr>
      </p:pic>
    </p:spTree>
    <p:extLst>
      <p:ext uri="{BB962C8B-B14F-4D97-AF65-F5344CB8AC3E}">
        <p14:creationId xmlns:p14="http://schemas.microsoft.com/office/powerpoint/2010/main" val="270685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AA23C9-99DC-8C4A-A3B2-908046BC775A}"/>
              </a:ext>
            </a:extLst>
          </p:cNvPr>
          <p:cNvPicPr>
            <a:picLocks noChangeAspect="1"/>
          </p:cNvPicPr>
          <p:nvPr/>
        </p:nvPicPr>
        <p:blipFill>
          <a:blip r:embed="rId2"/>
          <a:stretch>
            <a:fillRect/>
          </a:stretch>
        </p:blipFill>
        <p:spPr>
          <a:xfrm>
            <a:off x="6256866" y="480059"/>
            <a:ext cx="5458122" cy="5897881"/>
          </a:xfrm>
          <a:prstGeom prst="rect">
            <a:avLst/>
          </a:prstGeom>
        </p:spPr>
      </p:pic>
      <p:pic>
        <p:nvPicPr>
          <p:cNvPr id="3" name="Picture 2">
            <a:extLst>
              <a:ext uri="{FF2B5EF4-FFF2-40B4-BE49-F238E27FC236}">
                <a16:creationId xmlns:a16="http://schemas.microsoft.com/office/drawing/2014/main" id="{C2A9CA20-137A-5E49-B9A6-6CA619A775D7}"/>
              </a:ext>
            </a:extLst>
          </p:cNvPr>
          <p:cNvPicPr>
            <a:picLocks noChangeAspect="1"/>
          </p:cNvPicPr>
          <p:nvPr/>
        </p:nvPicPr>
        <p:blipFill>
          <a:blip r:embed="rId3"/>
          <a:stretch>
            <a:fillRect/>
          </a:stretch>
        </p:blipFill>
        <p:spPr>
          <a:xfrm>
            <a:off x="477012" y="480059"/>
            <a:ext cx="5450283" cy="5897880"/>
          </a:xfrm>
          <a:prstGeom prst="rect">
            <a:avLst/>
          </a:prstGeom>
        </p:spPr>
      </p:pic>
    </p:spTree>
    <p:extLst>
      <p:ext uri="{BB962C8B-B14F-4D97-AF65-F5344CB8AC3E}">
        <p14:creationId xmlns:p14="http://schemas.microsoft.com/office/powerpoint/2010/main" val="422669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F5E11-D8CA-894D-807E-1E9153373D2B}"/>
              </a:ext>
            </a:extLst>
          </p:cNvPr>
          <p:cNvPicPr>
            <a:picLocks noChangeAspect="1"/>
          </p:cNvPicPr>
          <p:nvPr/>
        </p:nvPicPr>
        <p:blipFill>
          <a:blip r:embed="rId2"/>
          <a:stretch>
            <a:fillRect/>
          </a:stretch>
        </p:blipFill>
        <p:spPr>
          <a:xfrm>
            <a:off x="118492" y="1725252"/>
            <a:ext cx="9651353" cy="3860539"/>
          </a:xfrm>
          <a:prstGeom prst="rect">
            <a:avLst/>
          </a:prstGeom>
        </p:spPr>
      </p:pic>
      <p:pic>
        <p:nvPicPr>
          <p:cNvPr id="5" name="Picture 4">
            <a:extLst>
              <a:ext uri="{FF2B5EF4-FFF2-40B4-BE49-F238E27FC236}">
                <a16:creationId xmlns:a16="http://schemas.microsoft.com/office/drawing/2014/main" id="{FAFDEE67-00CC-BE4A-B7BF-C40D9122F5F7}"/>
              </a:ext>
            </a:extLst>
          </p:cNvPr>
          <p:cNvPicPr>
            <a:picLocks noChangeAspect="1"/>
          </p:cNvPicPr>
          <p:nvPr/>
        </p:nvPicPr>
        <p:blipFill>
          <a:blip r:embed="rId3"/>
          <a:stretch>
            <a:fillRect/>
          </a:stretch>
        </p:blipFill>
        <p:spPr>
          <a:xfrm>
            <a:off x="9574601" y="2341477"/>
            <a:ext cx="2617399" cy="2916323"/>
          </a:xfrm>
          <a:prstGeom prst="rect">
            <a:avLst/>
          </a:prstGeom>
        </p:spPr>
      </p:pic>
      <p:sp>
        <p:nvSpPr>
          <p:cNvPr id="6" name="Rectangle 5">
            <a:extLst>
              <a:ext uri="{FF2B5EF4-FFF2-40B4-BE49-F238E27FC236}">
                <a16:creationId xmlns:a16="http://schemas.microsoft.com/office/drawing/2014/main" id="{7162FC46-E966-E74E-B6F1-24D9A39D9DBC}"/>
              </a:ext>
            </a:extLst>
          </p:cNvPr>
          <p:cNvSpPr/>
          <p:nvPr/>
        </p:nvSpPr>
        <p:spPr>
          <a:xfrm>
            <a:off x="2068334" y="465942"/>
            <a:ext cx="7085605" cy="769441"/>
          </a:xfrm>
          <a:prstGeom prst="rect">
            <a:avLst/>
          </a:prstGeom>
        </p:spPr>
        <p:txBody>
          <a:bodyPr wrap="square">
            <a:spAutoFit/>
          </a:bodyPr>
          <a:lstStyle/>
          <a:p>
            <a:pPr algn="ctr"/>
            <a:r>
              <a:rPr lang="en-US" sz="4400" b="1" i="1" dirty="0"/>
              <a:t>FCC Section 97.13(c) </a:t>
            </a:r>
            <a:endParaRPr lang="en-US" sz="4400" dirty="0"/>
          </a:p>
        </p:txBody>
      </p:sp>
      <p:pic>
        <p:nvPicPr>
          <p:cNvPr id="7" name="Picture 6">
            <a:extLst>
              <a:ext uri="{FF2B5EF4-FFF2-40B4-BE49-F238E27FC236}">
                <a16:creationId xmlns:a16="http://schemas.microsoft.com/office/drawing/2014/main" id="{4A95FB64-4214-364D-8A49-B273FBB482B4}"/>
              </a:ext>
            </a:extLst>
          </p:cNvPr>
          <p:cNvPicPr>
            <a:picLocks noChangeAspect="1"/>
          </p:cNvPicPr>
          <p:nvPr/>
        </p:nvPicPr>
        <p:blipFill>
          <a:blip r:embed="rId4"/>
          <a:stretch>
            <a:fillRect/>
          </a:stretch>
        </p:blipFill>
        <p:spPr>
          <a:xfrm>
            <a:off x="2783531" y="1153752"/>
            <a:ext cx="6007100" cy="571500"/>
          </a:xfrm>
          <a:prstGeom prst="rect">
            <a:avLst/>
          </a:prstGeom>
        </p:spPr>
      </p:pic>
    </p:spTree>
    <p:extLst>
      <p:ext uri="{BB962C8B-B14F-4D97-AF65-F5344CB8AC3E}">
        <p14:creationId xmlns:p14="http://schemas.microsoft.com/office/powerpoint/2010/main" val="33306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A632-1F65-6A42-8D42-7ACA07D95008}"/>
              </a:ext>
            </a:extLst>
          </p:cNvPr>
          <p:cNvSpPr>
            <a:spLocks noGrp="1"/>
          </p:cNvSpPr>
          <p:nvPr>
            <p:ph type="title"/>
          </p:nvPr>
        </p:nvSpPr>
        <p:spPr>
          <a:xfrm>
            <a:off x="298174" y="550326"/>
            <a:ext cx="11767930" cy="1434415"/>
          </a:xfrm>
        </p:spPr>
        <p:txBody>
          <a:bodyPr anchor="b">
            <a:normAutofit fontScale="90000"/>
          </a:bodyPr>
          <a:lstStyle/>
          <a:p>
            <a:r>
              <a:rPr lang="en-US" sz="4800" b="1" i="1" dirty="0"/>
              <a:t>Evaluating Compliance with FCC Guidelines for Human Exposure to Radiofrequency Electromagnetic Fields</a:t>
            </a:r>
            <a:endParaRPr lang="en-US" sz="4600" b="1" i="1" dirty="0"/>
          </a:p>
        </p:txBody>
      </p:sp>
      <p:pic>
        <p:nvPicPr>
          <p:cNvPr id="4" name="Picture 3">
            <a:extLst>
              <a:ext uri="{FF2B5EF4-FFF2-40B4-BE49-F238E27FC236}">
                <a16:creationId xmlns:a16="http://schemas.microsoft.com/office/drawing/2014/main" id="{7E0D270B-9D86-144D-A223-C8DE2077D880}"/>
              </a:ext>
            </a:extLst>
          </p:cNvPr>
          <p:cNvPicPr>
            <a:picLocks noChangeAspect="1"/>
          </p:cNvPicPr>
          <p:nvPr/>
        </p:nvPicPr>
        <p:blipFill rotWithShape="1">
          <a:blip r:embed="rId2"/>
          <a:srcRect t="4783" r="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74A906D0-832F-6F4F-84A3-9E57251909F6}"/>
              </a:ext>
            </a:extLst>
          </p:cNvPr>
          <p:cNvSpPr>
            <a:spLocks noGrp="1"/>
          </p:cNvSpPr>
          <p:nvPr>
            <p:ph idx="1"/>
          </p:nvPr>
        </p:nvSpPr>
        <p:spPr>
          <a:xfrm>
            <a:off x="4516340" y="2036686"/>
            <a:ext cx="7028953" cy="4527910"/>
          </a:xfrm>
        </p:spPr>
        <p:txBody>
          <a:bodyPr anchor="t">
            <a:normAutofit/>
          </a:bodyPr>
          <a:lstStyle/>
          <a:p>
            <a:r>
              <a:rPr lang="en-US" sz="2400" b="1" dirty="0"/>
              <a:t>This presentation will:</a:t>
            </a:r>
          </a:p>
          <a:p>
            <a:pPr marL="800100" lvl="1" indent="-342900">
              <a:buFont typeface="+mj-lt"/>
              <a:buAutoNum type="arabicPeriod"/>
            </a:pPr>
            <a:r>
              <a:rPr lang="en-US" sz="1800" b="1" dirty="0"/>
              <a:t>Review FCC requirements and guidelines.</a:t>
            </a:r>
          </a:p>
          <a:p>
            <a:pPr marL="800100" lvl="1" indent="-342900">
              <a:buFont typeface="+mj-lt"/>
              <a:buAutoNum type="arabicPeriod"/>
            </a:pPr>
            <a:r>
              <a:rPr lang="en-US" sz="1800" b="1" dirty="0"/>
              <a:t>Show how to determine and document if a detailed exposure evaluation is required.</a:t>
            </a:r>
          </a:p>
          <a:p>
            <a:pPr marL="800100" lvl="1" indent="-342900">
              <a:buFont typeface="+mj-lt"/>
              <a:buAutoNum type="arabicPeriod"/>
            </a:pPr>
            <a:r>
              <a:rPr lang="en-US" sz="1800" b="1" dirty="0"/>
              <a:t>Review procedure for performing a detailed evaluation if required.</a:t>
            </a:r>
          </a:p>
          <a:p>
            <a:pPr marL="800100" lvl="1" indent="-342900">
              <a:buFont typeface="+mj-lt"/>
              <a:buAutoNum type="arabicPeriod"/>
            </a:pPr>
            <a:r>
              <a:rPr lang="en-US" sz="1800" b="1" dirty="0"/>
              <a:t>Demonstrate how to document compliance.</a:t>
            </a:r>
          </a:p>
          <a:p>
            <a:r>
              <a:rPr lang="en-US" sz="2400" b="1" dirty="0"/>
              <a:t>This presentation will not:</a:t>
            </a:r>
          </a:p>
          <a:p>
            <a:pPr marL="800100" lvl="1" indent="-342900">
              <a:buFont typeface="+mj-lt"/>
              <a:buAutoNum type="arabicPeriod"/>
            </a:pPr>
            <a:r>
              <a:rPr lang="en-US" sz="1800" b="1" dirty="0"/>
              <a:t>Discuss or justify the basis for FCC exposure limits.</a:t>
            </a:r>
          </a:p>
          <a:p>
            <a:pPr marL="800100" lvl="1" indent="-342900">
              <a:buFont typeface="+mj-lt"/>
              <a:buAutoNum type="arabicPeriod"/>
            </a:pPr>
            <a:r>
              <a:rPr lang="en-US" sz="1800" b="1" dirty="0"/>
              <a:t>Discuss the derivation and basis for recommended evaluation equations.</a:t>
            </a:r>
          </a:p>
          <a:p>
            <a:pPr marL="800100" lvl="1" indent="-342900">
              <a:buFont typeface="+mj-lt"/>
              <a:buAutoNum type="arabicPeriod"/>
            </a:pPr>
            <a:endParaRPr lang="en-US" sz="1800" b="1" dirty="0"/>
          </a:p>
          <a:p>
            <a:endParaRPr lang="en-US" sz="1900" dirty="0"/>
          </a:p>
        </p:txBody>
      </p:sp>
    </p:spTree>
    <p:extLst>
      <p:ext uri="{BB962C8B-B14F-4D97-AF65-F5344CB8AC3E}">
        <p14:creationId xmlns:p14="http://schemas.microsoft.com/office/powerpoint/2010/main" val="2168289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749490-5AFB-364D-ACEC-C1244437DB25}"/>
              </a:ext>
            </a:extLst>
          </p:cNvPr>
          <p:cNvPicPr>
            <a:picLocks noChangeAspect="1"/>
          </p:cNvPicPr>
          <p:nvPr/>
        </p:nvPicPr>
        <p:blipFill rotWithShape="1">
          <a:blip r:embed="rId2"/>
          <a:srcRect r="5804" b="2"/>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22E59A-7A71-234A-AA3F-5B662481796C}"/>
              </a:ext>
            </a:extLst>
          </p:cNvPr>
          <p:cNvPicPr>
            <a:picLocks noChangeAspect="1"/>
          </p:cNvPicPr>
          <p:nvPr/>
        </p:nvPicPr>
        <p:blipFill>
          <a:blip r:embed="rId3"/>
          <a:stretch>
            <a:fillRect/>
          </a:stretch>
        </p:blipFill>
        <p:spPr>
          <a:xfrm>
            <a:off x="684321" y="480060"/>
            <a:ext cx="5043501" cy="5897881"/>
          </a:xfrm>
          <a:prstGeom prst="rect">
            <a:avLst/>
          </a:prstGeom>
        </p:spPr>
      </p:pic>
    </p:spTree>
    <p:extLst>
      <p:ext uri="{BB962C8B-B14F-4D97-AF65-F5344CB8AC3E}">
        <p14:creationId xmlns:p14="http://schemas.microsoft.com/office/powerpoint/2010/main" val="2947508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F5E11-D8CA-894D-807E-1E9153373D2B}"/>
              </a:ext>
            </a:extLst>
          </p:cNvPr>
          <p:cNvPicPr>
            <a:picLocks noChangeAspect="1"/>
          </p:cNvPicPr>
          <p:nvPr/>
        </p:nvPicPr>
        <p:blipFill>
          <a:blip r:embed="rId2"/>
          <a:stretch>
            <a:fillRect/>
          </a:stretch>
        </p:blipFill>
        <p:spPr>
          <a:xfrm>
            <a:off x="118492" y="1725252"/>
            <a:ext cx="9651353" cy="3860539"/>
          </a:xfrm>
          <a:prstGeom prst="rect">
            <a:avLst/>
          </a:prstGeom>
        </p:spPr>
      </p:pic>
      <p:pic>
        <p:nvPicPr>
          <p:cNvPr id="5" name="Picture 4">
            <a:extLst>
              <a:ext uri="{FF2B5EF4-FFF2-40B4-BE49-F238E27FC236}">
                <a16:creationId xmlns:a16="http://schemas.microsoft.com/office/drawing/2014/main" id="{FAFDEE67-00CC-BE4A-B7BF-C40D9122F5F7}"/>
              </a:ext>
            </a:extLst>
          </p:cNvPr>
          <p:cNvPicPr>
            <a:picLocks noChangeAspect="1"/>
          </p:cNvPicPr>
          <p:nvPr/>
        </p:nvPicPr>
        <p:blipFill>
          <a:blip r:embed="rId3"/>
          <a:stretch>
            <a:fillRect/>
          </a:stretch>
        </p:blipFill>
        <p:spPr>
          <a:xfrm>
            <a:off x="9574601" y="2341477"/>
            <a:ext cx="2617399" cy="2916323"/>
          </a:xfrm>
          <a:prstGeom prst="rect">
            <a:avLst/>
          </a:prstGeom>
        </p:spPr>
      </p:pic>
      <p:sp>
        <p:nvSpPr>
          <p:cNvPr id="6" name="Rectangle 5">
            <a:extLst>
              <a:ext uri="{FF2B5EF4-FFF2-40B4-BE49-F238E27FC236}">
                <a16:creationId xmlns:a16="http://schemas.microsoft.com/office/drawing/2014/main" id="{7162FC46-E966-E74E-B6F1-24D9A39D9DBC}"/>
              </a:ext>
            </a:extLst>
          </p:cNvPr>
          <p:cNvSpPr/>
          <p:nvPr/>
        </p:nvSpPr>
        <p:spPr>
          <a:xfrm>
            <a:off x="2068334" y="465942"/>
            <a:ext cx="7085605" cy="769441"/>
          </a:xfrm>
          <a:prstGeom prst="rect">
            <a:avLst/>
          </a:prstGeom>
        </p:spPr>
        <p:txBody>
          <a:bodyPr wrap="square">
            <a:spAutoFit/>
          </a:bodyPr>
          <a:lstStyle/>
          <a:p>
            <a:pPr algn="ctr"/>
            <a:r>
              <a:rPr lang="en-US" sz="4400" b="1" i="1" dirty="0"/>
              <a:t>FCC Section 97.13(c) </a:t>
            </a:r>
            <a:endParaRPr lang="en-US" sz="4400" dirty="0"/>
          </a:p>
        </p:txBody>
      </p:sp>
      <p:pic>
        <p:nvPicPr>
          <p:cNvPr id="7" name="Picture 6">
            <a:extLst>
              <a:ext uri="{FF2B5EF4-FFF2-40B4-BE49-F238E27FC236}">
                <a16:creationId xmlns:a16="http://schemas.microsoft.com/office/drawing/2014/main" id="{4A95FB64-4214-364D-8A49-B273FBB482B4}"/>
              </a:ext>
            </a:extLst>
          </p:cNvPr>
          <p:cNvPicPr>
            <a:picLocks noChangeAspect="1"/>
          </p:cNvPicPr>
          <p:nvPr/>
        </p:nvPicPr>
        <p:blipFill>
          <a:blip r:embed="rId4"/>
          <a:stretch>
            <a:fillRect/>
          </a:stretch>
        </p:blipFill>
        <p:spPr>
          <a:xfrm>
            <a:off x="2783531" y="1153752"/>
            <a:ext cx="6007100" cy="571500"/>
          </a:xfrm>
          <a:prstGeom prst="rect">
            <a:avLst/>
          </a:prstGeom>
        </p:spPr>
      </p:pic>
    </p:spTree>
    <p:extLst>
      <p:ext uri="{BB962C8B-B14F-4D97-AF65-F5344CB8AC3E}">
        <p14:creationId xmlns:p14="http://schemas.microsoft.com/office/powerpoint/2010/main" val="416796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82CFA-7489-6841-BA40-2414104E3AB6}"/>
              </a:ext>
            </a:extLst>
          </p:cNvPr>
          <p:cNvSpPr>
            <a:spLocks noGrp="1"/>
          </p:cNvSpPr>
          <p:nvPr>
            <p:ph type="title"/>
          </p:nvPr>
        </p:nvSpPr>
        <p:spPr>
          <a:xfrm>
            <a:off x="640080" y="329184"/>
            <a:ext cx="6894576" cy="1783080"/>
          </a:xfrm>
        </p:spPr>
        <p:txBody>
          <a:bodyPr anchor="b">
            <a:normAutofit/>
          </a:bodyPr>
          <a:lstStyle/>
          <a:p>
            <a:r>
              <a:rPr lang="en-US" sz="7200" b="1" dirty="0"/>
              <a:t>To Be Continued</a:t>
            </a:r>
          </a:p>
        </p:txBody>
      </p:sp>
      <p:sp>
        <p:nvSpPr>
          <p:cNvPr id="12"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B1ABC1-2AB6-C44E-BE13-85854CA29E64}"/>
              </a:ext>
            </a:extLst>
          </p:cNvPr>
          <p:cNvSpPr>
            <a:spLocks noGrp="1"/>
          </p:cNvSpPr>
          <p:nvPr>
            <p:ph idx="1"/>
          </p:nvPr>
        </p:nvSpPr>
        <p:spPr>
          <a:xfrm>
            <a:off x="640080" y="2706624"/>
            <a:ext cx="6894576" cy="3483864"/>
          </a:xfrm>
        </p:spPr>
        <p:txBody>
          <a:bodyPr>
            <a:normAutofit/>
          </a:bodyPr>
          <a:lstStyle/>
          <a:p>
            <a:pPr marL="0" indent="0">
              <a:buNone/>
            </a:pPr>
            <a:r>
              <a:rPr lang="en-US" sz="6600" b="1" dirty="0"/>
              <a:t>Questions?</a:t>
            </a:r>
          </a:p>
          <a:p>
            <a:pPr marL="0" indent="0">
              <a:buNone/>
            </a:pPr>
            <a:r>
              <a:rPr lang="en-US" sz="6600" b="1" dirty="0"/>
              <a:t>Comments!</a:t>
            </a:r>
          </a:p>
        </p:txBody>
      </p:sp>
      <p:pic>
        <p:nvPicPr>
          <p:cNvPr id="4" name="Picture 3" descr="Shape&#10;&#10;Description automatically generated with low confidence">
            <a:extLst>
              <a:ext uri="{FF2B5EF4-FFF2-40B4-BE49-F238E27FC236}">
                <a16:creationId xmlns:a16="http://schemas.microsoft.com/office/drawing/2014/main" id="{A0FEB832-DF7E-CE4F-BB8E-272EAF6CD12D}"/>
              </a:ext>
            </a:extLst>
          </p:cNvPr>
          <p:cNvPicPr>
            <a:picLocks noChangeAspect="1"/>
          </p:cNvPicPr>
          <p:nvPr/>
        </p:nvPicPr>
        <p:blipFill rotWithShape="1">
          <a:blip r:embed="rId2"/>
          <a:srcRect t="5949" r="-1" b="1114"/>
          <a:stretch/>
        </p:blipFill>
        <p:spPr>
          <a:xfrm>
            <a:off x="8381241" y="111211"/>
            <a:ext cx="3405898" cy="3526807"/>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8" name="Picture 7" descr="Shape&#10;&#10;Description automatically generated with low confidence">
            <a:extLst>
              <a:ext uri="{FF2B5EF4-FFF2-40B4-BE49-F238E27FC236}">
                <a16:creationId xmlns:a16="http://schemas.microsoft.com/office/drawing/2014/main" id="{EBE80837-CFAA-B74F-A90E-91BFEBBADAFA}"/>
              </a:ext>
            </a:extLst>
          </p:cNvPr>
          <p:cNvPicPr>
            <a:picLocks noChangeAspect="1"/>
          </p:cNvPicPr>
          <p:nvPr/>
        </p:nvPicPr>
        <p:blipFill rotWithShape="1">
          <a:blip r:embed="rId2"/>
          <a:srcRect t="5949" r="-1" b="1114"/>
          <a:stretch/>
        </p:blipFill>
        <p:spPr>
          <a:xfrm>
            <a:off x="8381241" y="3201666"/>
            <a:ext cx="3530984" cy="3656334"/>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spTree>
    <p:extLst>
      <p:ext uri="{BB962C8B-B14F-4D97-AF65-F5344CB8AC3E}">
        <p14:creationId xmlns:p14="http://schemas.microsoft.com/office/powerpoint/2010/main" val="69639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7A632-1F65-6A42-8D42-7ACA07D95008}"/>
              </a:ext>
            </a:extLst>
          </p:cNvPr>
          <p:cNvSpPr>
            <a:spLocks noGrp="1"/>
          </p:cNvSpPr>
          <p:nvPr>
            <p:ph type="title"/>
          </p:nvPr>
        </p:nvSpPr>
        <p:spPr>
          <a:xfrm>
            <a:off x="572493" y="238539"/>
            <a:ext cx="11047013" cy="1434415"/>
          </a:xfrm>
        </p:spPr>
        <p:txBody>
          <a:bodyPr anchor="b">
            <a:normAutofit/>
          </a:bodyPr>
          <a:lstStyle/>
          <a:p>
            <a:r>
              <a:rPr lang="en-US" sz="4600" b="1" i="1" dirty="0"/>
              <a:t>FCC Requires Amateur Applicants to Read the RF Safety Certification</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0D270B-9D86-144D-A223-C8DE2077D880}"/>
              </a:ext>
            </a:extLst>
          </p:cNvPr>
          <p:cNvPicPr>
            <a:picLocks noChangeAspect="1"/>
          </p:cNvPicPr>
          <p:nvPr/>
        </p:nvPicPr>
        <p:blipFill rotWithShape="1">
          <a:blip r:embed="rId2"/>
          <a:srcRect t="4783" r="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74A906D0-832F-6F4F-84A3-9E57251909F6}"/>
              </a:ext>
            </a:extLst>
          </p:cNvPr>
          <p:cNvSpPr>
            <a:spLocks noGrp="1"/>
          </p:cNvSpPr>
          <p:nvPr>
            <p:ph idx="1"/>
          </p:nvPr>
        </p:nvSpPr>
        <p:spPr>
          <a:xfrm>
            <a:off x="4516340" y="2036686"/>
            <a:ext cx="7028953" cy="4527910"/>
          </a:xfrm>
        </p:spPr>
        <p:txBody>
          <a:bodyPr anchor="t">
            <a:normAutofit/>
          </a:bodyPr>
          <a:lstStyle/>
          <a:p>
            <a:r>
              <a:rPr lang="en-US" sz="2000" dirty="0"/>
              <a:t>The FCC requires all applicants to read the RF Safety Certification.</a:t>
            </a:r>
          </a:p>
          <a:p>
            <a:r>
              <a:rPr lang="en-US" sz="2000" dirty="0"/>
              <a:t> Unfortunately, FCC has not provided this additional information in any of their instructions. </a:t>
            </a:r>
          </a:p>
          <a:p>
            <a:r>
              <a:rPr lang="en-US" sz="2000" dirty="0"/>
              <a:t>As a courtesy, the ARRL VEC provides members a notice to renew their license along the information you will need to read to comply with the certification and.</a:t>
            </a:r>
          </a:p>
          <a:p>
            <a:r>
              <a:rPr lang="en-US" sz="2000" dirty="0"/>
              <a:t>The certification statement is: </a:t>
            </a:r>
            <a:r>
              <a:rPr lang="en-US" sz="2000" b="1" i="1" dirty="0"/>
              <a:t>"l have READ and WILL COMPLY with Section 97.13(c) of the Commission's Rules regarding RADIOFREQUENCY (RF) RADIATION SAFETY and the amateur service section of OST/OET Bulletin Number 65'" </a:t>
            </a:r>
          </a:p>
          <a:p>
            <a:pPr marL="0" indent="0">
              <a:buNone/>
            </a:pPr>
            <a:br>
              <a:rPr lang="en-US" sz="2000" dirty="0"/>
            </a:br>
            <a:endParaRPr lang="en-US" sz="2000" dirty="0"/>
          </a:p>
          <a:p>
            <a:endParaRPr lang="en-US" sz="1900" dirty="0"/>
          </a:p>
          <a:p>
            <a:endParaRPr lang="en-US" sz="1900" dirty="0"/>
          </a:p>
        </p:txBody>
      </p:sp>
    </p:spTree>
    <p:extLst>
      <p:ext uri="{BB962C8B-B14F-4D97-AF65-F5344CB8AC3E}">
        <p14:creationId xmlns:p14="http://schemas.microsoft.com/office/powerpoint/2010/main" val="3718263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B1D6C-A215-6841-A77B-5054F874FFB5}"/>
              </a:ext>
            </a:extLst>
          </p:cNvPr>
          <p:cNvSpPr>
            <a:spLocks noGrp="1"/>
          </p:cNvSpPr>
          <p:nvPr>
            <p:ph type="title"/>
          </p:nvPr>
        </p:nvSpPr>
        <p:spPr>
          <a:xfrm>
            <a:off x="5058966" y="927229"/>
            <a:ext cx="6251110" cy="1082946"/>
          </a:xfrm>
        </p:spPr>
        <p:txBody>
          <a:bodyPr anchor="b">
            <a:normAutofit/>
          </a:bodyPr>
          <a:lstStyle/>
          <a:p>
            <a:r>
              <a:rPr lang="en-US" sz="5400" b="1" i="1" dirty="0"/>
              <a:t>FCC Section 97.13(c)  </a:t>
            </a:r>
            <a:endParaRPr lang="en-US" sz="5400" dirty="0"/>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179D72-1ED6-6641-B180-54BADD8D55FE}"/>
              </a:ext>
            </a:extLst>
          </p:cNvPr>
          <p:cNvSpPr>
            <a:spLocks noGrp="1"/>
          </p:cNvSpPr>
          <p:nvPr>
            <p:ph idx="1"/>
          </p:nvPr>
        </p:nvSpPr>
        <p:spPr>
          <a:xfrm>
            <a:off x="4840357" y="2710061"/>
            <a:ext cx="7166113" cy="4018729"/>
          </a:xfrm>
        </p:spPr>
        <p:txBody>
          <a:bodyPr>
            <a:normAutofit fontScale="92500"/>
          </a:bodyPr>
          <a:lstStyle/>
          <a:p>
            <a:r>
              <a:rPr lang="en-US" sz="2400" b="1" i="1" dirty="0"/>
              <a:t>Before causing or allowing an amateur station to transmit from any place where the operation of the station could cause human exposure to RF electromagnetic field levels in excess of those allowed under Section 91.1310 of this chapter, the licensee is required to take certain actions.</a:t>
            </a:r>
          </a:p>
          <a:p>
            <a:pPr marL="0" indent="0">
              <a:buNone/>
            </a:pPr>
            <a:br>
              <a:rPr lang="en-US" sz="2400" b="1" i="1" dirty="0"/>
            </a:br>
            <a:r>
              <a:rPr lang="en-US" sz="2400" b="1" i="1" dirty="0"/>
              <a:t>	1. The licensee must perform the routine RF 	environmental evaluation prescribed by Section 	91.1307(b) of this chapter, if the power of the 	licensee's station exceeds the limits given in the 	following table:</a:t>
            </a:r>
            <a:br>
              <a:rPr lang="en-US" sz="2400" b="1" i="1" dirty="0"/>
            </a:br>
            <a:endParaRPr lang="en-US" sz="2400" b="1" i="1" dirty="0"/>
          </a:p>
          <a:p>
            <a:endParaRPr lang="en-US" sz="1900" dirty="0"/>
          </a:p>
        </p:txBody>
      </p:sp>
      <p:pic>
        <p:nvPicPr>
          <p:cNvPr id="7" name="Picture 6">
            <a:extLst>
              <a:ext uri="{FF2B5EF4-FFF2-40B4-BE49-F238E27FC236}">
                <a16:creationId xmlns:a16="http://schemas.microsoft.com/office/drawing/2014/main" id="{7C6F3FDF-3391-914E-B74F-20F910460ED8}"/>
              </a:ext>
            </a:extLst>
          </p:cNvPr>
          <p:cNvPicPr>
            <a:picLocks noChangeAspect="1"/>
          </p:cNvPicPr>
          <p:nvPr/>
        </p:nvPicPr>
        <p:blipFill>
          <a:blip r:embed="rId2"/>
          <a:stretch>
            <a:fillRect/>
          </a:stretch>
        </p:blipFill>
        <p:spPr>
          <a:xfrm>
            <a:off x="561506" y="981663"/>
            <a:ext cx="3935954" cy="4385467"/>
          </a:xfrm>
          <a:prstGeom prst="rect">
            <a:avLst/>
          </a:prstGeom>
        </p:spPr>
      </p:pic>
    </p:spTree>
    <p:extLst>
      <p:ext uri="{BB962C8B-B14F-4D97-AF65-F5344CB8AC3E}">
        <p14:creationId xmlns:p14="http://schemas.microsoft.com/office/powerpoint/2010/main" val="96170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F5E11-D8CA-894D-807E-1E9153373D2B}"/>
              </a:ext>
            </a:extLst>
          </p:cNvPr>
          <p:cNvPicPr>
            <a:picLocks noChangeAspect="1"/>
          </p:cNvPicPr>
          <p:nvPr/>
        </p:nvPicPr>
        <p:blipFill>
          <a:blip r:embed="rId2"/>
          <a:stretch>
            <a:fillRect/>
          </a:stretch>
        </p:blipFill>
        <p:spPr>
          <a:xfrm>
            <a:off x="118492" y="1725252"/>
            <a:ext cx="9651353" cy="3860539"/>
          </a:xfrm>
          <a:prstGeom prst="rect">
            <a:avLst/>
          </a:prstGeom>
        </p:spPr>
      </p:pic>
      <p:pic>
        <p:nvPicPr>
          <p:cNvPr id="5" name="Picture 4">
            <a:extLst>
              <a:ext uri="{FF2B5EF4-FFF2-40B4-BE49-F238E27FC236}">
                <a16:creationId xmlns:a16="http://schemas.microsoft.com/office/drawing/2014/main" id="{FAFDEE67-00CC-BE4A-B7BF-C40D9122F5F7}"/>
              </a:ext>
            </a:extLst>
          </p:cNvPr>
          <p:cNvPicPr>
            <a:picLocks noChangeAspect="1"/>
          </p:cNvPicPr>
          <p:nvPr/>
        </p:nvPicPr>
        <p:blipFill>
          <a:blip r:embed="rId3"/>
          <a:stretch>
            <a:fillRect/>
          </a:stretch>
        </p:blipFill>
        <p:spPr>
          <a:xfrm>
            <a:off x="9574601" y="2341477"/>
            <a:ext cx="2617399" cy="2916323"/>
          </a:xfrm>
          <a:prstGeom prst="rect">
            <a:avLst/>
          </a:prstGeom>
        </p:spPr>
      </p:pic>
      <p:sp>
        <p:nvSpPr>
          <p:cNvPr id="6" name="Rectangle 5">
            <a:extLst>
              <a:ext uri="{FF2B5EF4-FFF2-40B4-BE49-F238E27FC236}">
                <a16:creationId xmlns:a16="http://schemas.microsoft.com/office/drawing/2014/main" id="{7162FC46-E966-E74E-B6F1-24D9A39D9DBC}"/>
              </a:ext>
            </a:extLst>
          </p:cNvPr>
          <p:cNvSpPr/>
          <p:nvPr/>
        </p:nvSpPr>
        <p:spPr>
          <a:xfrm>
            <a:off x="2068334" y="465942"/>
            <a:ext cx="7085605" cy="769441"/>
          </a:xfrm>
          <a:prstGeom prst="rect">
            <a:avLst/>
          </a:prstGeom>
        </p:spPr>
        <p:txBody>
          <a:bodyPr wrap="square">
            <a:spAutoFit/>
          </a:bodyPr>
          <a:lstStyle/>
          <a:p>
            <a:pPr algn="ctr"/>
            <a:r>
              <a:rPr lang="en-US" sz="4400" b="1" i="1" dirty="0"/>
              <a:t>FCC Section 97.13(c) </a:t>
            </a:r>
            <a:endParaRPr lang="en-US" sz="4400" dirty="0"/>
          </a:p>
        </p:txBody>
      </p:sp>
      <p:pic>
        <p:nvPicPr>
          <p:cNvPr id="7" name="Picture 6">
            <a:extLst>
              <a:ext uri="{FF2B5EF4-FFF2-40B4-BE49-F238E27FC236}">
                <a16:creationId xmlns:a16="http://schemas.microsoft.com/office/drawing/2014/main" id="{4A95FB64-4214-364D-8A49-B273FBB482B4}"/>
              </a:ext>
            </a:extLst>
          </p:cNvPr>
          <p:cNvPicPr>
            <a:picLocks noChangeAspect="1"/>
          </p:cNvPicPr>
          <p:nvPr/>
        </p:nvPicPr>
        <p:blipFill>
          <a:blip r:embed="rId4"/>
          <a:stretch>
            <a:fillRect/>
          </a:stretch>
        </p:blipFill>
        <p:spPr>
          <a:xfrm>
            <a:off x="2783531" y="1153752"/>
            <a:ext cx="6007100" cy="571500"/>
          </a:xfrm>
          <a:prstGeom prst="rect">
            <a:avLst/>
          </a:prstGeom>
        </p:spPr>
      </p:pic>
    </p:spTree>
    <p:extLst>
      <p:ext uri="{BB962C8B-B14F-4D97-AF65-F5344CB8AC3E}">
        <p14:creationId xmlns:p14="http://schemas.microsoft.com/office/powerpoint/2010/main" val="177725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6FB8A-7342-C042-BD20-B8B64A111CBF}"/>
              </a:ext>
            </a:extLst>
          </p:cNvPr>
          <p:cNvSpPr>
            <a:spLocks noGrp="1"/>
          </p:cNvSpPr>
          <p:nvPr>
            <p:ph type="title"/>
          </p:nvPr>
        </p:nvSpPr>
        <p:spPr>
          <a:xfrm>
            <a:off x="572493" y="238539"/>
            <a:ext cx="11018520" cy="1434415"/>
          </a:xfrm>
        </p:spPr>
        <p:txBody>
          <a:bodyPr anchor="b">
            <a:normAutofit/>
          </a:bodyPr>
          <a:lstStyle/>
          <a:p>
            <a:r>
              <a:rPr lang="en-US" sz="5400" b="1" i="1">
                <a:latin typeface="+mn-lt"/>
              </a:rPr>
              <a:t>FCC Section 97.13(c) </a:t>
            </a:r>
            <a:endParaRPr lang="en-US" sz="5400" b="1">
              <a:latin typeface="+mn-l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0BC075-B215-294C-892C-0CBFF1DFD102}"/>
              </a:ext>
            </a:extLst>
          </p:cNvPr>
          <p:cNvSpPr>
            <a:spLocks noGrp="1"/>
          </p:cNvSpPr>
          <p:nvPr>
            <p:ph idx="1"/>
          </p:nvPr>
        </p:nvSpPr>
        <p:spPr>
          <a:xfrm>
            <a:off x="572492" y="2071316"/>
            <a:ext cx="7570611" cy="4119172"/>
          </a:xfrm>
        </p:spPr>
        <p:txBody>
          <a:bodyPr anchor="t">
            <a:normAutofit fontScale="92500"/>
          </a:bodyPr>
          <a:lstStyle/>
          <a:p>
            <a:r>
              <a:rPr lang="en-US" sz="2200" dirty="0"/>
              <a:t>2. 	</a:t>
            </a:r>
            <a:r>
              <a:rPr lang="en-US" dirty="0"/>
              <a:t>If the routine environmental evaluation 	indicates that the RF electromagnetic fields 	could exceed the limits contained in Section 	1.1310 of this chapter in accessible areas, 	the licensee must take action to prevent human 	exposure to such RF electromagnetic fields. 	Further information on evaluating compliance 	with these limits can be found in the FCC's </a:t>
            </a:r>
            <a:r>
              <a:rPr lang="en-US" b="1" i="1" dirty="0"/>
              <a:t>OET 	Bulletin 65, </a:t>
            </a:r>
            <a:r>
              <a:rPr lang="en-US" dirty="0"/>
              <a:t>"</a:t>
            </a:r>
            <a:r>
              <a:rPr lang="en-US" b="1" i="1" dirty="0"/>
              <a:t>Evaluating Compliance with FCC-	Specified Guidelines for Human Exposure to 	Radio Frequency Electromagnetic Fields</a:t>
            </a:r>
            <a:r>
              <a:rPr lang="en-US" dirty="0"/>
              <a:t>" </a:t>
            </a:r>
          </a:p>
          <a:p>
            <a:pPr marL="0" indent="0">
              <a:buNone/>
            </a:pPr>
            <a:endParaRPr lang="en-US" sz="2200" dirty="0"/>
          </a:p>
        </p:txBody>
      </p:sp>
      <p:pic>
        <p:nvPicPr>
          <p:cNvPr id="4" name="Picture 3">
            <a:extLst>
              <a:ext uri="{FF2B5EF4-FFF2-40B4-BE49-F238E27FC236}">
                <a16:creationId xmlns:a16="http://schemas.microsoft.com/office/drawing/2014/main" id="{916358A1-1190-9A45-A2A6-16235ED54FA9}"/>
              </a:ext>
            </a:extLst>
          </p:cNvPr>
          <p:cNvPicPr>
            <a:picLocks noChangeAspect="1"/>
          </p:cNvPicPr>
          <p:nvPr/>
        </p:nvPicPr>
        <p:blipFill rotWithShape="1">
          <a:blip r:embed="rId2"/>
          <a:srcRect t="5772" r="1" b="939"/>
          <a:stretch/>
        </p:blipFill>
        <p:spPr>
          <a:xfrm>
            <a:off x="8256974" y="2093976"/>
            <a:ext cx="3359748" cy="3492267"/>
          </a:xfrm>
          <a:prstGeom prst="rect">
            <a:avLst/>
          </a:prstGeom>
        </p:spPr>
      </p:pic>
    </p:spTree>
    <p:extLst>
      <p:ext uri="{BB962C8B-B14F-4D97-AF65-F5344CB8AC3E}">
        <p14:creationId xmlns:p14="http://schemas.microsoft.com/office/powerpoint/2010/main" val="59147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DC323C53-FB25-AD44-9F59-BC4A2F96B822}"/>
              </a:ext>
            </a:extLst>
          </p:cNvPr>
          <p:cNvPicPr>
            <a:picLocks noChangeAspect="1"/>
          </p:cNvPicPr>
          <p:nvPr/>
        </p:nvPicPr>
        <p:blipFill rotWithShape="1">
          <a:blip r:embed="rId2"/>
          <a:srcRect l="2392" r="5212"/>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813D3D-48DF-D64F-90D7-403949917322}"/>
              </a:ext>
            </a:extLst>
          </p:cNvPr>
          <p:cNvSpPr txBox="1"/>
          <p:nvPr/>
        </p:nvSpPr>
        <p:spPr>
          <a:xfrm>
            <a:off x="5297761" y="2706624"/>
            <a:ext cx="6379373" cy="39541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b="1" dirty="0"/>
              <a:t>OET Bulletin 65 is downloadable from the internet</a:t>
            </a:r>
          </a:p>
          <a:p>
            <a:pPr indent="-228600">
              <a:lnSpc>
                <a:spcPct val="90000"/>
              </a:lnSpc>
              <a:spcAft>
                <a:spcPts val="600"/>
              </a:spcAft>
              <a:buFont typeface="Arial" panose="020B0604020202020204" pitchFamily="34" charset="0"/>
              <a:buChar char="•"/>
            </a:pPr>
            <a:endParaRPr lang="en-US" sz="2400" b="1" dirty="0"/>
          </a:p>
          <a:p>
            <a:pPr marL="285750" indent="-228600">
              <a:lnSpc>
                <a:spcPct val="90000"/>
              </a:lnSpc>
              <a:spcAft>
                <a:spcPts val="600"/>
              </a:spcAft>
              <a:buFont typeface="Arial" panose="020B0604020202020204" pitchFamily="34" charset="0"/>
              <a:buChar char="•"/>
            </a:pPr>
            <a:r>
              <a:rPr lang="en-US" sz="2400" b="1" dirty="0"/>
              <a:t>http://</a:t>
            </a:r>
            <a:r>
              <a:rPr lang="en-US" sz="2400" b="1" dirty="0" err="1"/>
              <a:t>www.fcc.gov</a:t>
            </a:r>
            <a:r>
              <a:rPr lang="en-US" sz="2400" b="1" dirty="0"/>
              <a:t>/</a:t>
            </a:r>
            <a:r>
              <a:rPr lang="en-US" sz="2400" b="1" dirty="0" err="1"/>
              <a:t>oet</a:t>
            </a:r>
            <a:r>
              <a:rPr lang="en-US" sz="2400" b="1" dirty="0"/>
              <a:t>/</a:t>
            </a:r>
            <a:r>
              <a:rPr lang="en-US" sz="2400" b="1" dirty="0" err="1"/>
              <a:t>rfsafety</a:t>
            </a:r>
            <a:endParaRPr lang="en-US" sz="2400" b="1" dirty="0"/>
          </a:p>
          <a:p>
            <a:pPr indent="-228600">
              <a:lnSpc>
                <a:spcPct val="90000"/>
              </a:lnSpc>
              <a:spcAft>
                <a:spcPts val="600"/>
              </a:spcAft>
              <a:buFont typeface="Arial" panose="020B0604020202020204" pitchFamily="34" charset="0"/>
              <a:buChar char="•"/>
            </a:pPr>
            <a:endParaRPr lang="en-US" sz="2400" b="1" dirty="0"/>
          </a:p>
          <a:p>
            <a:pPr marL="285750" indent="-228600">
              <a:lnSpc>
                <a:spcPct val="90000"/>
              </a:lnSpc>
              <a:spcAft>
                <a:spcPts val="600"/>
              </a:spcAft>
              <a:buFont typeface="Arial" panose="020B0604020202020204" pitchFamily="34" charset="0"/>
              <a:buChar char="•"/>
            </a:pPr>
            <a:r>
              <a:rPr lang="en-US" sz="2400" b="1" dirty="0"/>
              <a:t>Supplement A – Additional Information for Commercial Radio Stations</a:t>
            </a:r>
          </a:p>
          <a:p>
            <a:pPr indent="-228600">
              <a:lnSpc>
                <a:spcPct val="90000"/>
              </a:lnSpc>
              <a:spcAft>
                <a:spcPts val="600"/>
              </a:spcAft>
              <a:buFont typeface="Arial" panose="020B0604020202020204" pitchFamily="34" charset="0"/>
              <a:buChar char="•"/>
            </a:pPr>
            <a:endParaRPr lang="en-US" sz="2400" b="1" dirty="0"/>
          </a:p>
          <a:p>
            <a:pPr marL="285750" indent="-228600">
              <a:lnSpc>
                <a:spcPct val="90000"/>
              </a:lnSpc>
              <a:spcAft>
                <a:spcPts val="600"/>
              </a:spcAft>
              <a:buFont typeface="Arial" panose="020B0604020202020204" pitchFamily="34" charset="0"/>
              <a:buChar char="•"/>
            </a:pPr>
            <a:r>
              <a:rPr lang="en-US" sz="2400" b="1" dirty="0"/>
              <a:t>Supplement B – Additional Information for Amateur Radio stations</a:t>
            </a:r>
          </a:p>
        </p:txBody>
      </p:sp>
    </p:spTree>
    <p:extLst>
      <p:ext uri="{BB962C8B-B14F-4D97-AF65-F5344CB8AC3E}">
        <p14:creationId xmlns:p14="http://schemas.microsoft.com/office/powerpoint/2010/main" val="14937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E5CB6-B629-A84F-9721-65F23AD78FE8}"/>
              </a:ext>
            </a:extLst>
          </p:cNvPr>
          <p:cNvPicPr>
            <a:picLocks noChangeAspect="1"/>
          </p:cNvPicPr>
          <p:nvPr/>
        </p:nvPicPr>
        <p:blipFill>
          <a:blip r:embed="rId2"/>
          <a:stretch>
            <a:fillRect/>
          </a:stretch>
        </p:blipFill>
        <p:spPr>
          <a:xfrm>
            <a:off x="646066" y="0"/>
            <a:ext cx="4795630" cy="6858000"/>
          </a:xfrm>
          <a:prstGeom prst="rect">
            <a:avLst/>
          </a:prstGeom>
        </p:spPr>
      </p:pic>
      <p:pic>
        <p:nvPicPr>
          <p:cNvPr id="5" name="Picture 4">
            <a:extLst>
              <a:ext uri="{FF2B5EF4-FFF2-40B4-BE49-F238E27FC236}">
                <a16:creationId xmlns:a16="http://schemas.microsoft.com/office/drawing/2014/main" id="{4942AF22-1663-8D4F-B24A-F3257B97C539}"/>
              </a:ext>
            </a:extLst>
          </p:cNvPr>
          <p:cNvPicPr>
            <a:picLocks noChangeAspect="1"/>
          </p:cNvPicPr>
          <p:nvPr/>
        </p:nvPicPr>
        <p:blipFill>
          <a:blip r:embed="rId3"/>
          <a:stretch>
            <a:fillRect/>
          </a:stretch>
        </p:blipFill>
        <p:spPr>
          <a:xfrm>
            <a:off x="5441696" y="1210961"/>
            <a:ext cx="6046968" cy="4218631"/>
          </a:xfrm>
          <a:prstGeom prst="rect">
            <a:avLst/>
          </a:prstGeom>
        </p:spPr>
      </p:pic>
    </p:spTree>
    <p:extLst>
      <p:ext uri="{BB962C8B-B14F-4D97-AF65-F5344CB8AC3E}">
        <p14:creationId xmlns:p14="http://schemas.microsoft.com/office/powerpoint/2010/main" val="1746208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DE2B7D-DE47-1D45-9390-6FACA46A7C1B}"/>
              </a:ext>
            </a:extLst>
          </p:cNvPr>
          <p:cNvPicPr>
            <a:picLocks noChangeAspect="1"/>
          </p:cNvPicPr>
          <p:nvPr/>
        </p:nvPicPr>
        <p:blipFill>
          <a:blip r:embed="rId2"/>
          <a:stretch>
            <a:fillRect/>
          </a:stretch>
        </p:blipFill>
        <p:spPr>
          <a:xfrm>
            <a:off x="685155" y="0"/>
            <a:ext cx="4816305" cy="6858000"/>
          </a:xfrm>
          <a:prstGeom prst="rect">
            <a:avLst/>
          </a:prstGeom>
        </p:spPr>
      </p:pic>
      <p:pic>
        <p:nvPicPr>
          <p:cNvPr id="5" name="Picture 4">
            <a:extLst>
              <a:ext uri="{FF2B5EF4-FFF2-40B4-BE49-F238E27FC236}">
                <a16:creationId xmlns:a16="http://schemas.microsoft.com/office/drawing/2014/main" id="{3934A4D7-E4F3-624D-BDD3-8F6187EC3A26}"/>
              </a:ext>
            </a:extLst>
          </p:cNvPr>
          <p:cNvPicPr>
            <a:picLocks noChangeAspect="1"/>
          </p:cNvPicPr>
          <p:nvPr/>
        </p:nvPicPr>
        <p:blipFill>
          <a:blip r:embed="rId3"/>
          <a:stretch>
            <a:fillRect/>
          </a:stretch>
        </p:blipFill>
        <p:spPr>
          <a:xfrm>
            <a:off x="5482022" y="1062680"/>
            <a:ext cx="6709978" cy="4003589"/>
          </a:xfrm>
          <a:prstGeom prst="rect">
            <a:avLst/>
          </a:prstGeom>
        </p:spPr>
      </p:pic>
    </p:spTree>
    <p:extLst>
      <p:ext uri="{BB962C8B-B14F-4D97-AF65-F5344CB8AC3E}">
        <p14:creationId xmlns:p14="http://schemas.microsoft.com/office/powerpoint/2010/main" val="820921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651</Words>
  <Application>Microsoft Macintosh PowerPoint</Application>
  <PresentationFormat>Widescreen</PresentationFormat>
  <Paragraphs>67</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Evaluating Compliance with FCC Guidelines for Human Exposure to Radiofrequency Electromagnetic Fields (Part 1)</vt:lpstr>
      <vt:lpstr>Evaluating Compliance with FCC Guidelines for Human Exposure to Radiofrequency Electromagnetic Fields</vt:lpstr>
      <vt:lpstr>FCC Requires Amateur Applicants to Read the RF Safety Certification</vt:lpstr>
      <vt:lpstr>FCC Section 97.13(c)  </vt:lpstr>
      <vt:lpstr>PowerPoint Presentation</vt:lpstr>
      <vt:lpstr>FCC Section 97.13(c) </vt:lpstr>
      <vt:lpstr>PowerPoint Presentation</vt:lpstr>
      <vt:lpstr>PowerPoint Presentation</vt:lpstr>
      <vt:lpstr>PowerPoint Presentation</vt:lpstr>
      <vt:lpstr>PowerPoint Presentation</vt:lpstr>
      <vt:lpstr>PowerPoint Presentation</vt:lpstr>
      <vt:lpstr>Information Needed</vt:lpstr>
      <vt:lpstr>First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Compliance with FCC Guidelines for Human Exposure to Radiofrequency Electromagnetic Fields (Part 1)</dc:title>
  <dc:creator>John Judy Bartos</dc:creator>
  <cp:lastModifiedBy>John Judy Bartos</cp:lastModifiedBy>
  <cp:revision>5</cp:revision>
  <dcterms:created xsi:type="dcterms:W3CDTF">2021-01-05T16:04:12Z</dcterms:created>
  <dcterms:modified xsi:type="dcterms:W3CDTF">2021-01-05T17:46:58Z</dcterms:modified>
</cp:coreProperties>
</file>