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56" r:id="rId6"/>
    <p:sldId id="276" r:id="rId7"/>
    <p:sldId id="270" r:id="rId8"/>
    <p:sldId id="282" r:id="rId9"/>
    <p:sldId id="277" r:id="rId10"/>
    <p:sldId id="278" r:id="rId11"/>
    <p:sldId id="279" r:id="rId12"/>
    <p:sldId id="280" r:id="rId13"/>
    <p:sldId id="281" r:id="rId14"/>
    <p:sldId id="283" r:id="rId15"/>
    <p:sldId id="284" r:id="rId16"/>
    <p:sldId id="285" r:id="rId17"/>
    <p:sldId id="286" r:id="rId18"/>
    <p:sldId id="287" r:id="rId19"/>
    <p:sldId id="28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41"/>
    <p:restoredTop sz="96327"/>
  </p:normalViewPr>
  <p:slideViewPr>
    <p:cSldViewPr snapToGrid="0" snapToObjects="1">
      <p:cViewPr varScale="1">
        <p:scale>
          <a:sx n="112" d="100"/>
          <a:sy n="112" d="100"/>
        </p:scale>
        <p:origin x="208"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DC88-C5DA-0544-8D20-E5FE02227B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C15316-0798-3240-B5C5-FD38BE798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D99199-CB47-344C-B9F8-D8A5DC2D3F9A}"/>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C5D85329-CAFF-BD4F-AED5-CB481C2E2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6786B-82BC-A948-A051-C89CC9ADB679}"/>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171481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7730-9D8C-1742-A8C2-80E6DBE202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EEE12F-8BA2-E84D-BA48-637DBC358B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74421-C867-A944-AED1-F70B863DCDBD}"/>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9B4FAE39-C84B-0B4F-99B8-F75B47A6C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6AF25-D484-B84D-ACAA-3976FBEC529C}"/>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47814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E7C73-AA81-C048-BAF4-EDB11AB8C7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A765C-334F-1942-A049-20B2C77D60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439CD-796F-0F40-AE16-41CFB2EDBAC7}"/>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3016CB1D-0F17-FA42-A717-03244546A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3E431-E9A0-7946-BC6E-A73F1414AD02}"/>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48589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AA32-838D-5748-92AC-AFB41E005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606B6E-1342-8040-BD62-A0DB47D4C9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A609B-882D-1748-B014-61D11B09396C}"/>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2AC5AA9F-04C8-4742-BC17-0843BC5F3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EDFE4-7C95-1C44-9F1F-728994495B25}"/>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325145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E6C5-4F3A-8247-8BDB-DF9A40E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C8793-C1FC-DD41-850D-302B8998A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B9D840-AF3E-1C42-A61C-4CAC22BCA318}"/>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B2689BE3-D152-234D-AAFF-91402F63B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2577D-0821-F44F-8C8F-AFBE6D6ED3D9}"/>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46949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D5A2-6B70-0C42-B190-3BA4ADC9A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9027-1933-5D4D-BB42-0C4B10C794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A479E-5E09-EB49-A8D9-A85D73D85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F672AA-BBCF-CF45-B870-2F8DA86DC18F}"/>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6" name="Footer Placeholder 5">
            <a:extLst>
              <a:ext uri="{FF2B5EF4-FFF2-40B4-BE49-F238E27FC236}">
                <a16:creationId xmlns:a16="http://schemas.microsoft.com/office/drawing/2014/main" id="{24533470-CABD-D140-8CF0-6F19FB7FC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0A195-F906-E140-A367-CFA27A40216F}"/>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143225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BC5E-5A4D-684D-B8C2-BD9272799D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9F7F55-E704-6F46-9722-F90428320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7942F5-B543-524A-81F3-1368B3865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544BB-7ED7-F941-B931-D28FF9D810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79DF5-20B3-FC4A-9C57-D98CE4866D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56775-EF30-4B4E-A7AE-0259DF4CD629}"/>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8" name="Footer Placeholder 7">
            <a:extLst>
              <a:ext uri="{FF2B5EF4-FFF2-40B4-BE49-F238E27FC236}">
                <a16:creationId xmlns:a16="http://schemas.microsoft.com/office/drawing/2014/main" id="{4989F0E0-441D-4A4F-99DA-5BEDFACAA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10A73-241C-0249-A270-FEE6C3C418EA}"/>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36764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4E02-C32B-8C40-B60D-34766D3FBB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252ED-3782-574D-A6BE-F25F7FA3290A}"/>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4" name="Footer Placeholder 3">
            <a:extLst>
              <a:ext uri="{FF2B5EF4-FFF2-40B4-BE49-F238E27FC236}">
                <a16:creationId xmlns:a16="http://schemas.microsoft.com/office/drawing/2014/main" id="{93B456E9-4400-2A41-940A-7D0615FFD0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40215-FD78-2341-9F0C-9B0F13A2B5D6}"/>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98932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D9901-3942-274E-90E5-363F8A38E0BC}"/>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3" name="Footer Placeholder 2">
            <a:extLst>
              <a:ext uri="{FF2B5EF4-FFF2-40B4-BE49-F238E27FC236}">
                <a16:creationId xmlns:a16="http://schemas.microsoft.com/office/drawing/2014/main" id="{6135B838-6B5E-3D40-AD0F-51BF8AC8FA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110F33-9279-004C-912B-7CFA5A7FF7D3}"/>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293554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C40A-0F5F-FB4D-824A-C136C41A8C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44F6D7-7EB6-BC4F-A4BC-28F965F71C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7D34BB-F51A-5D41-9541-94ECA6863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54FEB-5372-0346-BD9E-6AA8ED8CA039}"/>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6" name="Footer Placeholder 5">
            <a:extLst>
              <a:ext uri="{FF2B5EF4-FFF2-40B4-BE49-F238E27FC236}">
                <a16:creationId xmlns:a16="http://schemas.microsoft.com/office/drawing/2014/main" id="{435673AC-7C69-5C4C-A550-066475DE4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2ACAD-8779-D344-A1E8-AB1874531C8A}"/>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51908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FA63-70F9-534B-85CA-086D974C5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858D54-69FD-EB43-922E-242127834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FAE98E-300E-3A46-92F2-3CED4C46B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856BF-CEF4-C84F-9FDB-6AE6B3B430E2}"/>
              </a:ext>
            </a:extLst>
          </p:cNvPr>
          <p:cNvSpPr>
            <a:spLocks noGrp="1"/>
          </p:cNvSpPr>
          <p:nvPr>
            <p:ph type="dt" sz="half" idx="10"/>
          </p:nvPr>
        </p:nvSpPr>
        <p:spPr/>
        <p:txBody>
          <a:bodyPr/>
          <a:lstStyle/>
          <a:p>
            <a:fld id="{6078B86C-12E5-4349-84E6-6CEFC043031F}" type="datetimeFigureOut">
              <a:rPr lang="en-US" smtClean="0"/>
              <a:t>1/22/21</a:t>
            </a:fld>
            <a:endParaRPr lang="en-US"/>
          </a:p>
        </p:txBody>
      </p:sp>
      <p:sp>
        <p:nvSpPr>
          <p:cNvPr id="6" name="Footer Placeholder 5">
            <a:extLst>
              <a:ext uri="{FF2B5EF4-FFF2-40B4-BE49-F238E27FC236}">
                <a16:creationId xmlns:a16="http://schemas.microsoft.com/office/drawing/2014/main" id="{11616BCF-9DF0-DA4F-B8C3-8D77847C8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6A083-CBEE-E94F-99E4-EB6C7FF54218}"/>
              </a:ext>
            </a:extLst>
          </p:cNvPr>
          <p:cNvSpPr>
            <a:spLocks noGrp="1"/>
          </p:cNvSpPr>
          <p:nvPr>
            <p:ph type="sldNum" sz="quarter" idx="12"/>
          </p:nvPr>
        </p:nvSpPr>
        <p:spPr/>
        <p:txBody>
          <a:bodyPr/>
          <a:lstStyle/>
          <a:p>
            <a:fld id="{76CD1426-891D-C540-AA2C-BCD9604E79C7}" type="slidenum">
              <a:rPr lang="en-US" smtClean="0"/>
              <a:t>‹#›</a:t>
            </a:fld>
            <a:endParaRPr lang="en-US"/>
          </a:p>
        </p:txBody>
      </p:sp>
    </p:spTree>
    <p:extLst>
      <p:ext uri="{BB962C8B-B14F-4D97-AF65-F5344CB8AC3E}">
        <p14:creationId xmlns:p14="http://schemas.microsoft.com/office/powerpoint/2010/main" val="362671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9ED4D-856C-ED45-BF93-941D58D44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0B03D2-999F-4F4C-848E-352483B24C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60F32-AB28-B346-B607-BBCEAAE76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8B86C-12E5-4349-84E6-6CEFC043031F}" type="datetimeFigureOut">
              <a:rPr lang="en-US" smtClean="0"/>
              <a:t>1/22/21</a:t>
            </a:fld>
            <a:endParaRPr lang="en-US"/>
          </a:p>
        </p:txBody>
      </p:sp>
      <p:sp>
        <p:nvSpPr>
          <p:cNvPr id="5" name="Footer Placeholder 4">
            <a:extLst>
              <a:ext uri="{FF2B5EF4-FFF2-40B4-BE49-F238E27FC236}">
                <a16:creationId xmlns:a16="http://schemas.microsoft.com/office/drawing/2014/main" id="{9B7EAA49-1031-C14E-A8C3-07927CB9D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44329A-1C2F-CA45-9D86-E31896B4C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D1426-891D-C540-AA2C-BCD9604E79C7}" type="slidenum">
              <a:rPr lang="en-US" smtClean="0"/>
              <a:t>‹#›</a:t>
            </a:fld>
            <a:endParaRPr lang="en-US"/>
          </a:p>
        </p:txBody>
      </p:sp>
    </p:spTree>
    <p:extLst>
      <p:ext uri="{BB962C8B-B14F-4D97-AF65-F5344CB8AC3E}">
        <p14:creationId xmlns:p14="http://schemas.microsoft.com/office/powerpoint/2010/main" val="788197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C7EE43-B754-8A41-95CA-5EAA20B690F0}"/>
              </a:ext>
            </a:extLst>
          </p:cNvPr>
          <p:cNvSpPr>
            <a:spLocks noGrp="1"/>
          </p:cNvSpPr>
          <p:nvPr>
            <p:ph type="ctrTitle"/>
          </p:nvPr>
        </p:nvSpPr>
        <p:spPr>
          <a:xfrm>
            <a:off x="4937760" y="3865615"/>
            <a:ext cx="6757415" cy="1748006"/>
          </a:xfrm>
        </p:spPr>
        <p:txBody>
          <a:bodyPr anchor="t">
            <a:normAutofit/>
          </a:bodyPr>
          <a:lstStyle/>
          <a:p>
            <a:pPr algn="r"/>
            <a:r>
              <a:rPr lang="en-US" sz="2900" b="1" i="1" dirty="0">
                <a:latin typeface="+mn-lt"/>
              </a:rPr>
              <a:t>Evaluating Compliance with FCC Guidelines for Human Exposure to Radiofrequency Electromagnetic Fields</a:t>
            </a:r>
            <a:br>
              <a:rPr lang="en-US" sz="2900" b="1" i="1" dirty="0">
                <a:latin typeface="+mn-lt"/>
              </a:rPr>
            </a:br>
            <a:r>
              <a:rPr lang="en-US" sz="2900" b="1" i="1" dirty="0">
                <a:latin typeface="+mn-lt"/>
              </a:rPr>
              <a:t>(Part 2)</a:t>
            </a:r>
          </a:p>
        </p:txBody>
      </p:sp>
      <p:pic>
        <p:nvPicPr>
          <p:cNvPr id="5" name="Picture 4">
            <a:extLst>
              <a:ext uri="{FF2B5EF4-FFF2-40B4-BE49-F238E27FC236}">
                <a16:creationId xmlns:a16="http://schemas.microsoft.com/office/drawing/2014/main" id="{A06E575B-7BC0-4C4C-B918-73D821582D79}"/>
              </a:ext>
            </a:extLst>
          </p:cNvPr>
          <p:cNvPicPr>
            <a:picLocks noChangeAspect="1"/>
          </p:cNvPicPr>
          <p:nvPr/>
        </p:nvPicPr>
        <p:blipFill>
          <a:blip r:embed="rId2"/>
          <a:stretch>
            <a:fillRect/>
          </a:stretch>
        </p:blipFill>
        <p:spPr>
          <a:xfrm>
            <a:off x="1678611" y="2934031"/>
            <a:ext cx="2183705" cy="2433099"/>
          </a:xfrm>
          <a:prstGeom prst="rect">
            <a:avLst/>
          </a:prstGeom>
        </p:spPr>
      </p:pic>
      <p:pic>
        <p:nvPicPr>
          <p:cNvPr id="6" name="Picture 5">
            <a:extLst>
              <a:ext uri="{FF2B5EF4-FFF2-40B4-BE49-F238E27FC236}">
                <a16:creationId xmlns:a16="http://schemas.microsoft.com/office/drawing/2014/main" id="{B6632159-EF20-D24C-8900-73AD1EB782E4}"/>
              </a:ext>
            </a:extLst>
          </p:cNvPr>
          <p:cNvPicPr>
            <a:picLocks noChangeAspect="1"/>
          </p:cNvPicPr>
          <p:nvPr/>
        </p:nvPicPr>
        <p:blipFill>
          <a:blip r:embed="rId2"/>
          <a:stretch>
            <a:fillRect/>
          </a:stretch>
        </p:blipFill>
        <p:spPr>
          <a:xfrm>
            <a:off x="4686900" y="1138176"/>
            <a:ext cx="1916236" cy="2135083"/>
          </a:xfrm>
          <a:prstGeom prst="rect">
            <a:avLst/>
          </a:prstGeom>
        </p:spPr>
      </p:pic>
    </p:spTree>
    <p:extLst>
      <p:ext uri="{BB962C8B-B14F-4D97-AF65-F5344CB8AC3E}">
        <p14:creationId xmlns:p14="http://schemas.microsoft.com/office/powerpoint/2010/main" val="145493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8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150B4A-115B-4941-9885-7D72C6FFB56B}"/>
              </a:ext>
            </a:extLst>
          </p:cNvPr>
          <p:cNvPicPr>
            <a:picLocks noChangeAspect="1"/>
          </p:cNvPicPr>
          <p:nvPr/>
        </p:nvPicPr>
        <p:blipFill>
          <a:blip r:embed="rId2"/>
          <a:stretch>
            <a:fillRect/>
          </a:stretch>
        </p:blipFill>
        <p:spPr>
          <a:xfrm>
            <a:off x="1015703" y="480060"/>
            <a:ext cx="4436407" cy="5887951"/>
          </a:xfrm>
          <a:prstGeom prst="rect">
            <a:avLst/>
          </a:prstGeom>
        </p:spPr>
      </p:pic>
      <p:pic>
        <p:nvPicPr>
          <p:cNvPr id="7" name="Picture 6">
            <a:extLst>
              <a:ext uri="{FF2B5EF4-FFF2-40B4-BE49-F238E27FC236}">
                <a16:creationId xmlns:a16="http://schemas.microsoft.com/office/drawing/2014/main" id="{0DC306CC-4846-EF43-A434-1336FE93AF63}"/>
              </a:ext>
            </a:extLst>
          </p:cNvPr>
          <p:cNvPicPr>
            <a:picLocks noChangeAspect="1"/>
          </p:cNvPicPr>
          <p:nvPr/>
        </p:nvPicPr>
        <p:blipFill>
          <a:blip r:embed="rId3"/>
          <a:stretch>
            <a:fillRect/>
          </a:stretch>
        </p:blipFill>
        <p:spPr>
          <a:xfrm>
            <a:off x="6767724" y="480060"/>
            <a:ext cx="4513685" cy="5882898"/>
          </a:xfrm>
          <a:prstGeom prst="rect">
            <a:avLst/>
          </a:prstGeom>
        </p:spPr>
      </p:pic>
    </p:spTree>
    <p:extLst>
      <p:ext uri="{BB962C8B-B14F-4D97-AF65-F5344CB8AC3E}">
        <p14:creationId xmlns:p14="http://schemas.microsoft.com/office/powerpoint/2010/main" val="158333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EF081-6BA7-994B-82A0-6B9F251D8024}"/>
              </a:ext>
            </a:extLst>
          </p:cNvPr>
          <p:cNvPicPr>
            <a:picLocks noChangeAspect="1"/>
          </p:cNvPicPr>
          <p:nvPr/>
        </p:nvPicPr>
        <p:blipFill>
          <a:blip r:embed="rId2"/>
          <a:stretch>
            <a:fillRect/>
          </a:stretch>
        </p:blipFill>
        <p:spPr>
          <a:xfrm>
            <a:off x="7001235" y="643467"/>
            <a:ext cx="3969383"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E5F2F4-5552-AB4B-8563-02E71D539D5D}"/>
              </a:ext>
            </a:extLst>
          </p:cNvPr>
          <p:cNvPicPr>
            <a:picLocks noChangeAspect="1"/>
          </p:cNvPicPr>
          <p:nvPr/>
        </p:nvPicPr>
        <p:blipFill>
          <a:blip r:embed="rId3"/>
          <a:stretch>
            <a:fillRect/>
          </a:stretch>
        </p:blipFill>
        <p:spPr>
          <a:xfrm>
            <a:off x="917761" y="483232"/>
            <a:ext cx="4576621" cy="5894708"/>
          </a:xfrm>
          <a:prstGeom prst="rect">
            <a:avLst/>
          </a:prstGeom>
        </p:spPr>
      </p:pic>
    </p:spTree>
    <p:extLst>
      <p:ext uri="{BB962C8B-B14F-4D97-AF65-F5344CB8AC3E}">
        <p14:creationId xmlns:p14="http://schemas.microsoft.com/office/powerpoint/2010/main" val="86416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8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4B9C5F3-5078-CD42-9AAF-769E1C51BF98}"/>
              </a:ext>
            </a:extLst>
          </p:cNvPr>
          <p:cNvPicPr>
            <a:picLocks noChangeAspect="1"/>
          </p:cNvPicPr>
          <p:nvPr/>
        </p:nvPicPr>
        <p:blipFill>
          <a:blip r:embed="rId2"/>
          <a:stretch>
            <a:fillRect/>
          </a:stretch>
        </p:blipFill>
        <p:spPr>
          <a:xfrm>
            <a:off x="6931597" y="643467"/>
            <a:ext cx="4108659"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172BEF-DEF6-4242-8EB5-72C8D6ED006E}"/>
              </a:ext>
            </a:extLst>
          </p:cNvPr>
          <p:cNvPicPr>
            <a:picLocks noChangeAspect="1"/>
          </p:cNvPicPr>
          <p:nvPr/>
        </p:nvPicPr>
        <p:blipFill>
          <a:blip r:embed="rId3"/>
          <a:stretch>
            <a:fillRect/>
          </a:stretch>
        </p:blipFill>
        <p:spPr>
          <a:xfrm>
            <a:off x="1033356" y="643467"/>
            <a:ext cx="4345431" cy="5571066"/>
          </a:xfrm>
          <a:prstGeom prst="rect">
            <a:avLst/>
          </a:prstGeom>
        </p:spPr>
      </p:pic>
    </p:spTree>
    <p:extLst>
      <p:ext uri="{BB962C8B-B14F-4D97-AF65-F5344CB8AC3E}">
        <p14:creationId xmlns:p14="http://schemas.microsoft.com/office/powerpoint/2010/main" val="2538282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A86D96B-E364-E948-BEEA-56EBE2975CD4}"/>
              </a:ext>
            </a:extLst>
          </p:cNvPr>
          <p:cNvPicPr>
            <a:picLocks noChangeAspect="1"/>
          </p:cNvPicPr>
          <p:nvPr/>
        </p:nvPicPr>
        <p:blipFill>
          <a:blip r:embed="rId2"/>
          <a:stretch>
            <a:fillRect/>
          </a:stretch>
        </p:blipFill>
        <p:spPr>
          <a:xfrm>
            <a:off x="1160731" y="918546"/>
            <a:ext cx="7349573" cy="4979334"/>
          </a:xfrm>
          <a:prstGeom prst="rect">
            <a:avLst/>
          </a:prstGeom>
        </p:spPr>
      </p:pic>
    </p:spTree>
    <p:extLst>
      <p:ext uri="{BB962C8B-B14F-4D97-AF65-F5344CB8AC3E}">
        <p14:creationId xmlns:p14="http://schemas.microsoft.com/office/powerpoint/2010/main" val="397876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8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172BEF-DEF6-4242-8EB5-72C8D6ED006E}"/>
              </a:ext>
            </a:extLst>
          </p:cNvPr>
          <p:cNvPicPr>
            <a:picLocks noChangeAspect="1"/>
          </p:cNvPicPr>
          <p:nvPr/>
        </p:nvPicPr>
        <p:blipFill>
          <a:blip r:embed="rId2"/>
          <a:stretch>
            <a:fillRect/>
          </a:stretch>
        </p:blipFill>
        <p:spPr>
          <a:xfrm>
            <a:off x="1033356" y="643467"/>
            <a:ext cx="4345431" cy="5571066"/>
          </a:xfrm>
          <a:prstGeom prst="rect">
            <a:avLst/>
          </a:prstGeom>
        </p:spPr>
      </p:pic>
      <p:pic>
        <p:nvPicPr>
          <p:cNvPr id="5" name="Picture 4">
            <a:extLst>
              <a:ext uri="{FF2B5EF4-FFF2-40B4-BE49-F238E27FC236}">
                <a16:creationId xmlns:a16="http://schemas.microsoft.com/office/drawing/2014/main" id="{3F00024D-F6DC-7E41-9D13-76C282DC92A2}"/>
              </a:ext>
            </a:extLst>
          </p:cNvPr>
          <p:cNvPicPr>
            <a:picLocks noChangeAspect="1"/>
          </p:cNvPicPr>
          <p:nvPr/>
        </p:nvPicPr>
        <p:blipFill>
          <a:blip r:embed="rId3"/>
          <a:stretch>
            <a:fillRect/>
          </a:stretch>
        </p:blipFill>
        <p:spPr>
          <a:xfrm>
            <a:off x="6859710" y="487259"/>
            <a:ext cx="4478850" cy="5890681"/>
          </a:xfrm>
          <a:prstGeom prst="rect">
            <a:avLst/>
          </a:prstGeom>
        </p:spPr>
      </p:pic>
    </p:spTree>
    <p:extLst>
      <p:ext uri="{BB962C8B-B14F-4D97-AF65-F5344CB8AC3E}">
        <p14:creationId xmlns:p14="http://schemas.microsoft.com/office/powerpoint/2010/main" val="264311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46A67F-250B-9A44-B146-BB37D2FC088F}"/>
              </a:ext>
            </a:extLst>
          </p:cNvPr>
          <p:cNvPicPr>
            <a:picLocks noChangeAspect="1"/>
          </p:cNvPicPr>
          <p:nvPr/>
        </p:nvPicPr>
        <p:blipFill>
          <a:blip r:embed="rId2"/>
          <a:stretch>
            <a:fillRect/>
          </a:stretch>
        </p:blipFill>
        <p:spPr>
          <a:xfrm>
            <a:off x="1875495" y="643467"/>
            <a:ext cx="844100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35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8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41FFBA-CE65-9642-B130-002301DE5F15}"/>
              </a:ext>
            </a:extLst>
          </p:cNvPr>
          <p:cNvPicPr>
            <a:picLocks noChangeAspect="1"/>
          </p:cNvPicPr>
          <p:nvPr/>
        </p:nvPicPr>
        <p:blipFill>
          <a:blip r:embed="rId2"/>
          <a:stretch>
            <a:fillRect/>
          </a:stretch>
        </p:blipFill>
        <p:spPr>
          <a:xfrm>
            <a:off x="6749803" y="480060"/>
            <a:ext cx="4472247" cy="5909191"/>
          </a:xfrm>
          <a:prstGeom prst="rect">
            <a:avLst/>
          </a:prstGeom>
        </p:spPr>
      </p:pic>
      <p:pic>
        <p:nvPicPr>
          <p:cNvPr id="6" name="Picture 5">
            <a:extLst>
              <a:ext uri="{FF2B5EF4-FFF2-40B4-BE49-F238E27FC236}">
                <a16:creationId xmlns:a16="http://schemas.microsoft.com/office/drawing/2014/main" id="{B6EAFAB0-3B75-9F46-9900-FAAF964E29F1}"/>
              </a:ext>
            </a:extLst>
          </p:cNvPr>
          <p:cNvPicPr>
            <a:picLocks noChangeAspect="1"/>
          </p:cNvPicPr>
          <p:nvPr/>
        </p:nvPicPr>
        <p:blipFill>
          <a:blip r:embed="rId3"/>
          <a:stretch>
            <a:fillRect/>
          </a:stretch>
        </p:blipFill>
        <p:spPr>
          <a:xfrm>
            <a:off x="738694" y="490483"/>
            <a:ext cx="4703504" cy="5898768"/>
          </a:xfrm>
          <a:prstGeom prst="rect">
            <a:avLst/>
          </a:prstGeom>
        </p:spPr>
      </p:pic>
    </p:spTree>
    <p:extLst>
      <p:ext uri="{BB962C8B-B14F-4D97-AF65-F5344CB8AC3E}">
        <p14:creationId xmlns:p14="http://schemas.microsoft.com/office/powerpoint/2010/main" val="287822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28CE41-9910-604F-93E7-2609B8FE33C4}"/>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a:t>Power Density Calculation</a:t>
            </a:r>
          </a:p>
        </p:txBody>
      </p:sp>
      <p:pic>
        <p:nvPicPr>
          <p:cNvPr id="6" name="Picture 5" descr="Shape&#10;&#10;Description automatically generated with low confidence">
            <a:extLst>
              <a:ext uri="{FF2B5EF4-FFF2-40B4-BE49-F238E27FC236}">
                <a16:creationId xmlns:a16="http://schemas.microsoft.com/office/drawing/2014/main" id="{113CB3F9-DC91-D243-9273-3849E7C37AF0}"/>
              </a:ext>
            </a:extLst>
          </p:cNvPr>
          <p:cNvPicPr>
            <a:picLocks noChangeAspect="1"/>
          </p:cNvPicPr>
          <p:nvPr/>
        </p:nvPicPr>
        <p:blipFill rotWithShape="1">
          <a:blip r:embed="rId2"/>
          <a:srcRect l="5441" r="10567" b="4"/>
          <a:stretch/>
        </p:blipFill>
        <p:spPr>
          <a:xfrm>
            <a:off x="1834018" y="2957665"/>
            <a:ext cx="2522693" cy="3346376"/>
          </a:xfrm>
          <a:prstGeom prst="rect">
            <a:avLst/>
          </a:prstGeom>
        </p:spPr>
      </p:pic>
      <p:pic>
        <p:nvPicPr>
          <p:cNvPr id="4" name="Picture 3" descr="Text, letter&#10;&#10;Description automatically generated">
            <a:extLst>
              <a:ext uri="{FF2B5EF4-FFF2-40B4-BE49-F238E27FC236}">
                <a16:creationId xmlns:a16="http://schemas.microsoft.com/office/drawing/2014/main" id="{507104FA-DDF0-634F-89DE-BF67ED62422F}"/>
              </a:ext>
            </a:extLst>
          </p:cNvPr>
          <p:cNvPicPr>
            <a:picLocks noChangeAspect="1"/>
          </p:cNvPicPr>
          <p:nvPr/>
        </p:nvPicPr>
        <p:blipFill>
          <a:blip r:embed="rId3"/>
          <a:stretch>
            <a:fillRect/>
          </a:stretch>
        </p:blipFill>
        <p:spPr>
          <a:xfrm>
            <a:off x="6182505" y="3159217"/>
            <a:ext cx="5828261" cy="2943271"/>
          </a:xfrm>
          <a:prstGeom prst="rect">
            <a:avLst/>
          </a:prstGeom>
        </p:spPr>
      </p:pic>
      <p:sp>
        <p:nvSpPr>
          <p:cNvPr id="5" name="TextBox 4">
            <a:extLst>
              <a:ext uri="{FF2B5EF4-FFF2-40B4-BE49-F238E27FC236}">
                <a16:creationId xmlns:a16="http://schemas.microsoft.com/office/drawing/2014/main" id="{4B1DC904-F5C3-4B4B-B5A6-D516711E75B1}"/>
              </a:ext>
            </a:extLst>
          </p:cNvPr>
          <p:cNvSpPr txBox="1"/>
          <p:nvPr/>
        </p:nvSpPr>
        <p:spPr>
          <a:xfrm>
            <a:off x="6182505" y="5808161"/>
            <a:ext cx="5828261" cy="488958"/>
          </a:xfrm>
          <a:prstGeom prst="rect">
            <a:avLst/>
          </a:prstGeom>
          <a:solidFill>
            <a:srgbClr val="000000">
              <a:alpha val="50000"/>
            </a:srgbClr>
          </a:solidFill>
          <a:ln>
            <a:noFill/>
          </a:ln>
        </p:spPr>
        <p:txBody>
          <a:bodyPr wrap="square" rtlCol="0">
            <a:noAutofit/>
          </a:bodyPr>
          <a:lstStyle/>
          <a:p>
            <a:pPr algn="ctr">
              <a:spcAft>
                <a:spcPts val="600"/>
              </a:spcAft>
            </a:pPr>
            <a:r>
              <a:rPr lang="en-US" sz="2400" dirty="0" err="1">
                <a:solidFill>
                  <a:srgbClr val="FFFFFF"/>
                </a:solidFill>
              </a:rPr>
              <a:t>ERP</a:t>
            </a:r>
            <a:r>
              <a:rPr lang="en-US" sz="2400" baseline="-25000" dirty="0" err="1">
                <a:solidFill>
                  <a:srgbClr val="FFFFFF"/>
                </a:solidFill>
              </a:rPr>
              <a:t>dBw</a:t>
            </a:r>
            <a:r>
              <a:rPr lang="en-US" sz="2400" dirty="0">
                <a:solidFill>
                  <a:srgbClr val="FFFFFF"/>
                </a:solidFill>
              </a:rPr>
              <a:t>=</a:t>
            </a:r>
            <a:r>
              <a:rPr lang="en-US" sz="2400" dirty="0" err="1">
                <a:solidFill>
                  <a:srgbClr val="FFFFFF"/>
                </a:solidFill>
              </a:rPr>
              <a:t>PEP</a:t>
            </a:r>
            <a:r>
              <a:rPr lang="en-US" sz="2400" baseline="-25000" dirty="0" err="1">
                <a:solidFill>
                  <a:srgbClr val="FFFFFF"/>
                </a:solidFill>
              </a:rPr>
              <a:t>dBw</a:t>
            </a:r>
            <a:r>
              <a:rPr lang="en-US" sz="2400" baseline="-25000" dirty="0">
                <a:solidFill>
                  <a:srgbClr val="FFFFFF"/>
                </a:solidFill>
              </a:rPr>
              <a:t> </a:t>
            </a:r>
            <a:r>
              <a:rPr lang="en-US" sz="2400" dirty="0">
                <a:solidFill>
                  <a:srgbClr val="FFFFFF"/>
                </a:solidFill>
              </a:rPr>
              <a:t>+ Antenna </a:t>
            </a:r>
            <a:r>
              <a:rPr lang="en-US" sz="2400" dirty="0" err="1">
                <a:solidFill>
                  <a:srgbClr val="FFFFFF"/>
                </a:solidFill>
              </a:rPr>
              <a:t>Gain</a:t>
            </a:r>
            <a:r>
              <a:rPr lang="en-US" sz="2400" baseline="-25000" dirty="0" err="1">
                <a:solidFill>
                  <a:srgbClr val="FFFFFF"/>
                </a:solidFill>
              </a:rPr>
              <a:t>dBi</a:t>
            </a:r>
            <a:r>
              <a:rPr lang="en-US" sz="2400" baseline="-25000" dirty="0">
                <a:solidFill>
                  <a:srgbClr val="FFFFFF"/>
                </a:solidFill>
              </a:rPr>
              <a:t> </a:t>
            </a:r>
            <a:r>
              <a:rPr lang="en-US" sz="2400" dirty="0">
                <a:solidFill>
                  <a:srgbClr val="FFFFFF"/>
                </a:solidFill>
              </a:rPr>
              <a:t>– 2.15</a:t>
            </a:r>
          </a:p>
        </p:txBody>
      </p:sp>
    </p:spTree>
    <p:extLst>
      <p:ext uri="{BB962C8B-B14F-4D97-AF65-F5344CB8AC3E}">
        <p14:creationId xmlns:p14="http://schemas.microsoft.com/office/powerpoint/2010/main" val="531748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84AF79-F538-8C4B-970C-E5EF0D2DE1E4}"/>
              </a:ext>
            </a:extLst>
          </p:cNvPr>
          <p:cNvPicPr>
            <a:picLocks noChangeAspect="1"/>
          </p:cNvPicPr>
          <p:nvPr/>
        </p:nvPicPr>
        <p:blipFill>
          <a:blip r:embed="rId2"/>
          <a:stretch>
            <a:fillRect/>
          </a:stretch>
        </p:blipFill>
        <p:spPr>
          <a:xfrm>
            <a:off x="890442" y="490347"/>
            <a:ext cx="4631260" cy="5887593"/>
          </a:xfrm>
          <a:prstGeom prst="rect">
            <a:avLst/>
          </a:prstGeom>
        </p:spPr>
      </p:pic>
      <p:pic>
        <p:nvPicPr>
          <p:cNvPr id="3" name="Picture 2">
            <a:extLst>
              <a:ext uri="{FF2B5EF4-FFF2-40B4-BE49-F238E27FC236}">
                <a16:creationId xmlns:a16="http://schemas.microsoft.com/office/drawing/2014/main" id="{0D98B4F5-400F-C348-9C18-378547CBBB51}"/>
              </a:ext>
            </a:extLst>
          </p:cNvPr>
          <p:cNvPicPr>
            <a:picLocks noChangeAspect="1"/>
          </p:cNvPicPr>
          <p:nvPr/>
        </p:nvPicPr>
        <p:blipFill>
          <a:blip r:embed="rId3"/>
          <a:stretch>
            <a:fillRect/>
          </a:stretch>
        </p:blipFill>
        <p:spPr>
          <a:xfrm>
            <a:off x="6670300" y="495156"/>
            <a:ext cx="4514935" cy="5893071"/>
          </a:xfrm>
          <a:prstGeom prst="rect">
            <a:avLst/>
          </a:prstGeom>
        </p:spPr>
      </p:pic>
    </p:spTree>
    <p:extLst>
      <p:ext uri="{BB962C8B-B14F-4D97-AF65-F5344CB8AC3E}">
        <p14:creationId xmlns:p14="http://schemas.microsoft.com/office/powerpoint/2010/main" val="52870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D7152A-FA0B-4F49-B042-DA0C000413E4}"/>
              </a:ext>
            </a:extLst>
          </p:cNvPr>
          <p:cNvPicPr>
            <a:picLocks noChangeAspect="1"/>
          </p:cNvPicPr>
          <p:nvPr/>
        </p:nvPicPr>
        <p:blipFill>
          <a:blip r:embed="rId2"/>
          <a:stretch>
            <a:fillRect/>
          </a:stretch>
        </p:blipFill>
        <p:spPr>
          <a:xfrm>
            <a:off x="6966416" y="643467"/>
            <a:ext cx="4039022"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58E6E1-0FE6-1C4B-955F-F2940F986277}"/>
              </a:ext>
            </a:extLst>
          </p:cNvPr>
          <p:cNvPicPr>
            <a:picLocks noChangeAspect="1"/>
          </p:cNvPicPr>
          <p:nvPr/>
        </p:nvPicPr>
        <p:blipFill>
          <a:blip r:embed="rId3"/>
          <a:stretch>
            <a:fillRect/>
          </a:stretch>
        </p:blipFill>
        <p:spPr>
          <a:xfrm>
            <a:off x="949790" y="643467"/>
            <a:ext cx="4512563" cy="5571066"/>
          </a:xfrm>
          <a:prstGeom prst="rect">
            <a:avLst/>
          </a:prstGeom>
        </p:spPr>
      </p:pic>
    </p:spTree>
    <p:extLst>
      <p:ext uri="{BB962C8B-B14F-4D97-AF65-F5344CB8AC3E}">
        <p14:creationId xmlns:p14="http://schemas.microsoft.com/office/powerpoint/2010/main" val="644336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B1D6C-A215-6841-A77B-5054F874FFB5}"/>
              </a:ext>
            </a:extLst>
          </p:cNvPr>
          <p:cNvSpPr>
            <a:spLocks noGrp="1"/>
          </p:cNvSpPr>
          <p:nvPr>
            <p:ph type="title"/>
          </p:nvPr>
        </p:nvSpPr>
        <p:spPr>
          <a:xfrm>
            <a:off x="572493" y="238539"/>
            <a:ext cx="11047013" cy="1434415"/>
          </a:xfrm>
        </p:spPr>
        <p:txBody>
          <a:bodyPr anchor="b">
            <a:normAutofit/>
          </a:bodyPr>
          <a:lstStyle/>
          <a:p>
            <a:r>
              <a:rPr lang="en-US" sz="5400" b="1" i="1" dirty="0"/>
              <a:t>FCC Section 97.13(c)  </a:t>
            </a:r>
            <a:endParaRPr lang="en-US" sz="5400" dirty="0"/>
          </a:p>
        </p:txBody>
      </p:sp>
      <p:sp>
        <p:nvSpPr>
          <p:cNvPr id="1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6F3FDF-3391-914E-B74F-20F910460ED8}"/>
              </a:ext>
            </a:extLst>
          </p:cNvPr>
          <p:cNvPicPr>
            <a:picLocks noChangeAspect="1"/>
          </p:cNvPicPr>
          <p:nvPr/>
        </p:nvPicPr>
        <p:blipFill rotWithShape="1">
          <a:blip r:embed="rId2"/>
          <a:srcRect t="4783" r="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1B179D72-1ED6-6641-B180-54BADD8D55FE}"/>
              </a:ext>
            </a:extLst>
          </p:cNvPr>
          <p:cNvSpPr>
            <a:spLocks noGrp="1"/>
          </p:cNvSpPr>
          <p:nvPr>
            <p:ph idx="1"/>
          </p:nvPr>
        </p:nvSpPr>
        <p:spPr>
          <a:xfrm>
            <a:off x="4905955" y="2071316"/>
            <a:ext cx="6713552" cy="4114800"/>
          </a:xfrm>
        </p:spPr>
        <p:txBody>
          <a:bodyPr anchor="t">
            <a:normAutofit lnSpcReduction="10000"/>
          </a:bodyPr>
          <a:lstStyle/>
          <a:p>
            <a:r>
              <a:rPr lang="en-US" sz="2400" b="1" i="1" dirty="0"/>
              <a:t>Before causing or allowing an amateur station to transmit from any place where the operation of the station could cause human exposure to RF electromagnetic field levels in excess of those allowed under Section 91.1310 of this chapter, the licensee is required to take certain actions.</a:t>
            </a:r>
          </a:p>
          <a:p>
            <a:pPr marL="0" indent="0">
              <a:buNone/>
            </a:pPr>
            <a:br>
              <a:rPr lang="en-US" sz="2400" b="1" i="1" dirty="0"/>
            </a:br>
            <a:r>
              <a:rPr lang="en-US" sz="2400" b="1" i="1" dirty="0"/>
              <a:t>	1. The licensee must perform the routine RF 	environmental evaluation prescribed by 		Section 91.1307(b) of this chapter, if the 	power of the licensee's station exceeds the 	limits given in the following table:</a:t>
            </a:r>
            <a:br>
              <a:rPr lang="en-US" sz="2400" b="1" i="1" dirty="0"/>
            </a:br>
            <a:endParaRPr lang="en-US" sz="2400" b="1" i="1" dirty="0"/>
          </a:p>
          <a:p>
            <a:pPr marL="0" indent="0">
              <a:buNone/>
            </a:pPr>
            <a:endParaRPr lang="en-US" sz="2000" dirty="0"/>
          </a:p>
        </p:txBody>
      </p:sp>
    </p:spTree>
    <p:extLst>
      <p:ext uri="{BB962C8B-B14F-4D97-AF65-F5344CB8AC3E}">
        <p14:creationId xmlns:p14="http://schemas.microsoft.com/office/powerpoint/2010/main" val="1232834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B1ABC1-2AB6-C44E-BE13-85854CA29E64}"/>
              </a:ext>
            </a:extLst>
          </p:cNvPr>
          <p:cNvSpPr>
            <a:spLocks noGrp="1"/>
          </p:cNvSpPr>
          <p:nvPr>
            <p:ph idx="1"/>
          </p:nvPr>
        </p:nvSpPr>
        <p:spPr>
          <a:xfrm>
            <a:off x="640080" y="2706624"/>
            <a:ext cx="6894576" cy="3483864"/>
          </a:xfrm>
        </p:spPr>
        <p:txBody>
          <a:bodyPr>
            <a:normAutofit/>
          </a:bodyPr>
          <a:lstStyle/>
          <a:p>
            <a:pPr marL="0" indent="0">
              <a:buNone/>
            </a:pPr>
            <a:r>
              <a:rPr lang="en-US" sz="8800" b="1" dirty="0"/>
              <a:t>Questions?</a:t>
            </a:r>
          </a:p>
          <a:p>
            <a:pPr marL="0" indent="0">
              <a:buNone/>
            </a:pPr>
            <a:r>
              <a:rPr lang="en-US" sz="8800" b="1" dirty="0"/>
              <a:t>Comments!</a:t>
            </a:r>
          </a:p>
        </p:txBody>
      </p:sp>
      <p:pic>
        <p:nvPicPr>
          <p:cNvPr id="4" name="Picture 3" descr="Shape&#10;&#10;Description automatically generated with low confidence">
            <a:extLst>
              <a:ext uri="{FF2B5EF4-FFF2-40B4-BE49-F238E27FC236}">
                <a16:creationId xmlns:a16="http://schemas.microsoft.com/office/drawing/2014/main" id="{A0FEB832-DF7E-CE4F-BB8E-272EAF6CD12D}"/>
              </a:ext>
            </a:extLst>
          </p:cNvPr>
          <p:cNvPicPr>
            <a:picLocks noChangeAspect="1"/>
          </p:cNvPicPr>
          <p:nvPr/>
        </p:nvPicPr>
        <p:blipFill rotWithShape="1">
          <a:blip r:embed="rId2"/>
          <a:srcRect t="5949" r="-1" b="1114"/>
          <a:stretch/>
        </p:blipFill>
        <p:spPr>
          <a:xfrm>
            <a:off x="7397501" y="188842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spTree>
    <p:extLst>
      <p:ext uri="{BB962C8B-B14F-4D97-AF65-F5344CB8AC3E}">
        <p14:creationId xmlns:p14="http://schemas.microsoft.com/office/powerpoint/2010/main" val="217115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F5E11-D8CA-894D-807E-1E9153373D2B}"/>
              </a:ext>
            </a:extLst>
          </p:cNvPr>
          <p:cNvPicPr>
            <a:picLocks noChangeAspect="1"/>
          </p:cNvPicPr>
          <p:nvPr/>
        </p:nvPicPr>
        <p:blipFill>
          <a:blip r:embed="rId2"/>
          <a:stretch>
            <a:fillRect/>
          </a:stretch>
        </p:blipFill>
        <p:spPr>
          <a:xfrm>
            <a:off x="118492" y="1725252"/>
            <a:ext cx="9651353" cy="3860539"/>
          </a:xfrm>
          <a:prstGeom prst="rect">
            <a:avLst/>
          </a:prstGeom>
        </p:spPr>
      </p:pic>
      <p:pic>
        <p:nvPicPr>
          <p:cNvPr id="5" name="Picture 4">
            <a:extLst>
              <a:ext uri="{FF2B5EF4-FFF2-40B4-BE49-F238E27FC236}">
                <a16:creationId xmlns:a16="http://schemas.microsoft.com/office/drawing/2014/main" id="{FAFDEE67-00CC-BE4A-B7BF-C40D9122F5F7}"/>
              </a:ext>
            </a:extLst>
          </p:cNvPr>
          <p:cNvPicPr>
            <a:picLocks noChangeAspect="1"/>
          </p:cNvPicPr>
          <p:nvPr/>
        </p:nvPicPr>
        <p:blipFill>
          <a:blip r:embed="rId3"/>
          <a:stretch>
            <a:fillRect/>
          </a:stretch>
        </p:blipFill>
        <p:spPr>
          <a:xfrm>
            <a:off x="9574601" y="2341477"/>
            <a:ext cx="2617399" cy="2916323"/>
          </a:xfrm>
          <a:prstGeom prst="rect">
            <a:avLst/>
          </a:prstGeom>
        </p:spPr>
      </p:pic>
      <p:sp>
        <p:nvSpPr>
          <p:cNvPr id="6" name="Rectangle 5">
            <a:extLst>
              <a:ext uri="{FF2B5EF4-FFF2-40B4-BE49-F238E27FC236}">
                <a16:creationId xmlns:a16="http://schemas.microsoft.com/office/drawing/2014/main" id="{7162FC46-E966-E74E-B6F1-24D9A39D9DBC}"/>
              </a:ext>
            </a:extLst>
          </p:cNvPr>
          <p:cNvSpPr/>
          <p:nvPr/>
        </p:nvSpPr>
        <p:spPr>
          <a:xfrm>
            <a:off x="2068334" y="465942"/>
            <a:ext cx="7085605" cy="769441"/>
          </a:xfrm>
          <a:prstGeom prst="rect">
            <a:avLst/>
          </a:prstGeom>
        </p:spPr>
        <p:txBody>
          <a:bodyPr wrap="square">
            <a:spAutoFit/>
          </a:bodyPr>
          <a:lstStyle/>
          <a:p>
            <a:pPr algn="ctr"/>
            <a:r>
              <a:rPr lang="en-US" sz="4400" b="1" i="1" dirty="0"/>
              <a:t>FCC Section 97.13(c) </a:t>
            </a:r>
            <a:endParaRPr lang="en-US" sz="4400" dirty="0"/>
          </a:p>
        </p:txBody>
      </p:sp>
      <p:pic>
        <p:nvPicPr>
          <p:cNvPr id="7" name="Picture 6">
            <a:extLst>
              <a:ext uri="{FF2B5EF4-FFF2-40B4-BE49-F238E27FC236}">
                <a16:creationId xmlns:a16="http://schemas.microsoft.com/office/drawing/2014/main" id="{4A95FB64-4214-364D-8A49-B273FBB482B4}"/>
              </a:ext>
            </a:extLst>
          </p:cNvPr>
          <p:cNvPicPr>
            <a:picLocks noChangeAspect="1"/>
          </p:cNvPicPr>
          <p:nvPr/>
        </p:nvPicPr>
        <p:blipFill>
          <a:blip r:embed="rId4"/>
          <a:stretch>
            <a:fillRect/>
          </a:stretch>
        </p:blipFill>
        <p:spPr>
          <a:xfrm>
            <a:off x="2783531" y="1153752"/>
            <a:ext cx="6007100" cy="571500"/>
          </a:xfrm>
          <a:prstGeom prst="rect">
            <a:avLst/>
          </a:prstGeom>
        </p:spPr>
      </p:pic>
    </p:spTree>
    <p:extLst>
      <p:ext uri="{BB962C8B-B14F-4D97-AF65-F5344CB8AC3E}">
        <p14:creationId xmlns:p14="http://schemas.microsoft.com/office/powerpoint/2010/main" val="403593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6FB8A-7342-C042-BD20-B8B64A111CBF}"/>
              </a:ext>
            </a:extLst>
          </p:cNvPr>
          <p:cNvSpPr>
            <a:spLocks noGrp="1"/>
          </p:cNvSpPr>
          <p:nvPr>
            <p:ph type="title"/>
          </p:nvPr>
        </p:nvSpPr>
        <p:spPr>
          <a:xfrm>
            <a:off x="640080" y="325369"/>
            <a:ext cx="4368602" cy="1956841"/>
          </a:xfrm>
        </p:spPr>
        <p:txBody>
          <a:bodyPr anchor="b">
            <a:normAutofit/>
          </a:bodyPr>
          <a:lstStyle/>
          <a:p>
            <a:r>
              <a:rPr lang="en-US" sz="5400" b="1" i="1">
                <a:latin typeface="+mn-lt"/>
              </a:rPr>
              <a:t>FCC Section 97.13(c) </a:t>
            </a:r>
            <a:endParaRPr lang="en-US" sz="5400" b="1">
              <a:latin typeface="+mn-lt"/>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0BC075-B215-294C-892C-0CBFF1DFD102}"/>
              </a:ext>
            </a:extLst>
          </p:cNvPr>
          <p:cNvSpPr>
            <a:spLocks noGrp="1"/>
          </p:cNvSpPr>
          <p:nvPr>
            <p:ph idx="1"/>
          </p:nvPr>
        </p:nvSpPr>
        <p:spPr>
          <a:xfrm>
            <a:off x="640080" y="2872899"/>
            <a:ext cx="4184519" cy="3641444"/>
          </a:xfrm>
        </p:spPr>
        <p:txBody>
          <a:bodyPr>
            <a:normAutofit fontScale="92500" lnSpcReduction="10000"/>
          </a:bodyPr>
          <a:lstStyle/>
          <a:p>
            <a:r>
              <a:rPr lang="en-US" sz="2000" dirty="0"/>
              <a:t>2.   If the routine environmental evaluation indicates that the RF electromagnetic fields could exceed the limits contained in Section 1.1310 of this chapter in accessible areas, 	the licensee must take action to prevent human exposure to such RF electromagnetic fields.  Further information on evaluating compliance with these limits can be found in the FCC's </a:t>
            </a:r>
            <a:r>
              <a:rPr lang="en-US" sz="2000" b="1" i="1" dirty="0"/>
              <a:t>OET Bulletin 65, </a:t>
            </a:r>
            <a:r>
              <a:rPr lang="en-US" sz="2000" dirty="0"/>
              <a:t>"</a:t>
            </a:r>
            <a:r>
              <a:rPr lang="en-US" sz="2000" b="1" i="1" dirty="0"/>
              <a:t>Evaluating Compliance with FCC-Specified Guidelines for Human Exposure to Radio Frequency Electromagnetic Fields</a:t>
            </a:r>
            <a:r>
              <a:rPr lang="en-US" sz="2000" dirty="0"/>
              <a:t>" </a:t>
            </a:r>
          </a:p>
          <a:p>
            <a:pPr marL="0" indent="0">
              <a:buNone/>
            </a:pPr>
            <a:endParaRPr lang="en-US" sz="2000" dirty="0"/>
          </a:p>
        </p:txBody>
      </p:sp>
      <p:pic>
        <p:nvPicPr>
          <p:cNvPr id="7" name="Picture 6">
            <a:extLst>
              <a:ext uri="{FF2B5EF4-FFF2-40B4-BE49-F238E27FC236}">
                <a16:creationId xmlns:a16="http://schemas.microsoft.com/office/drawing/2014/main" id="{6FEAF688-D51D-5040-832A-E50359D9A991}"/>
              </a:ext>
            </a:extLst>
          </p:cNvPr>
          <p:cNvPicPr>
            <a:picLocks noChangeAspect="1"/>
          </p:cNvPicPr>
          <p:nvPr/>
        </p:nvPicPr>
        <p:blipFill>
          <a:blip r:embed="rId2"/>
          <a:stretch>
            <a:fillRect/>
          </a:stretch>
        </p:blipFill>
        <p:spPr>
          <a:xfrm>
            <a:off x="6859729" y="1269354"/>
            <a:ext cx="4289623" cy="4779526"/>
          </a:xfrm>
          <a:prstGeom prst="rect">
            <a:avLst/>
          </a:prstGeom>
        </p:spPr>
      </p:pic>
    </p:spTree>
    <p:extLst>
      <p:ext uri="{BB962C8B-B14F-4D97-AF65-F5344CB8AC3E}">
        <p14:creationId xmlns:p14="http://schemas.microsoft.com/office/powerpoint/2010/main" val="306231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978D4-91D4-4741-9D5E-322B52213321}"/>
              </a:ext>
            </a:extLst>
          </p:cNvPr>
          <p:cNvPicPr>
            <a:picLocks noChangeAspect="1"/>
          </p:cNvPicPr>
          <p:nvPr/>
        </p:nvPicPr>
        <p:blipFill>
          <a:blip r:embed="rId2"/>
          <a:stretch>
            <a:fillRect/>
          </a:stretch>
        </p:blipFill>
        <p:spPr>
          <a:xfrm>
            <a:off x="687400" y="0"/>
            <a:ext cx="5133091" cy="6858000"/>
          </a:xfrm>
          <a:prstGeom prst="rect">
            <a:avLst/>
          </a:prstGeom>
        </p:spPr>
      </p:pic>
      <p:pic>
        <p:nvPicPr>
          <p:cNvPr id="5" name="Picture 4">
            <a:extLst>
              <a:ext uri="{FF2B5EF4-FFF2-40B4-BE49-F238E27FC236}">
                <a16:creationId xmlns:a16="http://schemas.microsoft.com/office/drawing/2014/main" id="{A329DD7A-01EC-C547-B8E6-C2364C5D5476}"/>
              </a:ext>
            </a:extLst>
          </p:cNvPr>
          <p:cNvPicPr>
            <a:picLocks noChangeAspect="1"/>
          </p:cNvPicPr>
          <p:nvPr/>
        </p:nvPicPr>
        <p:blipFill>
          <a:blip r:embed="rId3"/>
          <a:stretch>
            <a:fillRect/>
          </a:stretch>
        </p:blipFill>
        <p:spPr>
          <a:xfrm>
            <a:off x="6371511" y="0"/>
            <a:ext cx="4946362" cy="6858000"/>
          </a:xfrm>
          <a:prstGeom prst="rect">
            <a:avLst/>
          </a:prstGeom>
        </p:spPr>
      </p:pic>
    </p:spTree>
    <p:extLst>
      <p:ext uri="{BB962C8B-B14F-4D97-AF65-F5344CB8AC3E}">
        <p14:creationId xmlns:p14="http://schemas.microsoft.com/office/powerpoint/2010/main" val="245038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CFD0D-D14F-6B41-AABF-2519BE7855C7}"/>
              </a:ext>
            </a:extLst>
          </p:cNvPr>
          <p:cNvSpPr>
            <a:spLocks noGrp="1"/>
          </p:cNvSpPr>
          <p:nvPr>
            <p:ph type="title"/>
          </p:nvPr>
        </p:nvSpPr>
        <p:spPr>
          <a:xfrm>
            <a:off x="793662" y="386930"/>
            <a:ext cx="10066122" cy="1298448"/>
          </a:xfrm>
        </p:spPr>
        <p:txBody>
          <a:bodyPr anchor="b">
            <a:normAutofit/>
          </a:bodyPr>
          <a:lstStyle/>
          <a:p>
            <a:r>
              <a:rPr lang="en-US" sz="4800" b="1"/>
              <a:t>First Steps</a:t>
            </a:r>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AD10A5-68E9-0645-AE5C-5DF8B4902202}"/>
              </a:ext>
            </a:extLst>
          </p:cNvPr>
          <p:cNvSpPr>
            <a:spLocks noGrp="1"/>
          </p:cNvSpPr>
          <p:nvPr>
            <p:ph idx="1"/>
          </p:nvPr>
        </p:nvSpPr>
        <p:spPr>
          <a:xfrm>
            <a:off x="793660" y="2599509"/>
            <a:ext cx="4160725" cy="3598989"/>
          </a:xfrm>
        </p:spPr>
        <p:txBody>
          <a:bodyPr anchor="ctr">
            <a:normAutofit/>
          </a:bodyPr>
          <a:lstStyle/>
          <a:p>
            <a:r>
              <a:rPr lang="en-US" sz="2400" b="1" dirty="0"/>
              <a:t>Determine power capabilities of your transceiver.</a:t>
            </a:r>
          </a:p>
          <a:p>
            <a:r>
              <a:rPr lang="en-US" sz="2400" b="1" dirty="0"/>
              <a:t>What bands does your antenna/antennas support.</a:t>
            </a:r>
          </a:p>
          <a:p>
            <a:r>
              <a:rPr lang="en-US" sz="2400" b="1" dirty="0"/>
              <a:t>Identify the bands that may require evaluation.</a:t>
            </a:r>
          </a:p>
        </p:txBody>
      </p:sp>
      <p:pic>
        <p:nvPicPr>
          <p:cNvPr id="6" name="Picture 5" descr="Shape&#10;&#10;Description automatically generated with low confidence">
            <a:extLst>
              <a:ext uri="{FF2B5EF4-FFF2-40B4-BE49-F238E27FC236}">
                <a16:creationId xmlns:a16="http://schemas.microsoft.com/office/drawing/2014/main" id="{19652A49-4FEC-2640-BD08-387928982AC5}"/>
              </a:ext>
            </a:extLst>
          </p:cNvPr>
          <p:cNvPicPr>
            <a:picLocks noChangeAspect="1"/>
          </p:cNvPicPr>
          <p:nvPr/>
        </p:nvPicPr>
        <p:blipFill rotWithShape="1">
          <a:blip r:embed="rId2"/>
          <a:srcRect l="5469" r="10595" b="4"/>
          <a:stretch/>
        </p:blipFill>
        <p:spPr>
          <a:xfrm>
            <a:off x="5418759" y="2559047"/>
            <a:ext cx="2741805" cy="3639451"/>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0021CC84-431D-0E47-A9B7-37C04A51BF58}"/>
              </a:ext>
            </a:extLst>
          </p:cNvPr>
          <p:cNvPicPr>
            <a:picLocks noChangeAspect="1"/>
          </p:cNvPicPr>
          <p:nvPr/>
        </p:nvPicPr>
        <p:blipFill rotWithShape="1">
          <a:blip r:embed="rId2"/>
          <a:srcRect l="5441" r="10567" b="4"/>
          <a:stretch/>
        </p:blipFill>
        <p:spPr>
          <a:xfrm>
            <a:off x="8412616" y="2559047"/>
            <a:ext cx="2743620" cy="3639451"/>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58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CA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A9CA20-137A-5E49-B9A6-6CA619A775D7}"/>
              </a:ext>
            </a:extLst>
          </p:cNvPr>
          <p:cNvPicPr>
            <a:picLocks noChangeAspect="1"/>
          </p:cNvPicPr>
          <p:nvPr/>
        </p:nvPicPr>
        <p:blipFill>
          <a:blip r:embed="rId2"/>
          <a:stretch>
            <a:fillRect/>
          </a:stretch>
        </p:blipFill>
        <p:spPr>
          <a:xfrm>
            <a:off x="6778393" y="643467"/>
            <a:ext cx="4415068"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AA23C9-99DC-8C4A-A3B2-908046BC775A}"/>
              </a:ext>
            </a:extLst>
          </p:cNvPr>
          <p:cNvPicPr>
            <a:picLocks noChangeAspect="1"/>
          </p:cNvPicPr>
          <p:nvPr/>
        </p:nvPicPr>
        <p:blipFill>
          <a:blip r:embed="rId3"/>
          <a:stretch>
            <a:fillRect/>
          </a:stretch>
        </p:blipFill>
        <p:spPr>
          <a:xfrm>
            <a:off x="641180" y="700391"/>
            <a:ext cx="5129784" cy="5457217"/>
          </a:xfrm>
          <a:prstGeom prst="rect">
            <a:avLst/>
          </a:prstGeom>
        </p:spPr>
      </p:pic>
    </p:spTree>
    <p:extLst>
      <p:ext uri="{BB962C8B-B14F-4D97-AF65-F5344CB8AC3E}">
        <p14:creationId xmlns:p14="http://schemas.microsoft.com/office/powerpoint/2010/main" val="4022463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8B85521-CDC3-7E47-9166-50E77C6F2070}"/>
              </a:ext>
            </a:extLst>
          </p:cNvPr>
          <p:cNvSpPr>
            <a:spLocks noGrp="1"/>
          </p:cNvSpPr>
          <p:nvPr>
            <p:ph type="title"/>
          </p:nvPr>
        </p:nvSpPr>
        <p:spPr>
          <a:xfrm>
            <a:off x="838200" y="365125"/>
            <a:ext cx="5393361" cy="1325563"/>
          </a:xfrm>
        </p:spPr>
        <p:txBody>
          <a:bodyPr>
            <a:normAutofit/>
          </a:bodyPr>
          <a:lstStyle/>
          <a:p>
            <a:r>
              <a:rPr lang="en-US" dirty="0"/>
              <a:t>Detailed Evaluation</a:t>
            </a:r>
          </a:p>
        </p:txBody>
      </p:sp>
      <p:sp>
        <p:nvSpPr>
          <p:cNvPr id="3" name="Content Placeholder 2">
            <a:extLst>
              <a:ext uri="{FF2B5EF4-FFF2-40B4-BE49-F238E27FC236}">
                <a16:creationId xmlns:a16="http://schemas.microsoft.com/office/drawing/2014/main" id="{8B824231-B84A-3E4E-A9FB-A8F1DDA64C43}"/>
              </a:ext>
            </a:extLst>
          </p:cNvPr>
          <p:cNvSpPr>
            <a:spLocks noGrp="1"/>
          </p:cNvSpPr>
          <p:nvPr>
            <p:ph idx="1"/>
          </p:nvPr>
        </p:nvSpPr>
        <p:spPr>
          <a:xfrm>
            <a:off x="838200" y="1825625"/>
            <a:ext cx="5393361" cy="4351338"/>
          </a:xfrm>
        </p:spPr>
        <p:txBody>
          <a:bodyPr>
            <a:normAutofit/>
          </a:bodyPr>
          <a:lstStyle/>
          <a:p>
            <a:r>
              <a:rPr lang="en-US" dirty="0"/>
              <a:t>Evaluate Exposures:</a:t>
            </a:r>
          </a:p>
          <a:p>
            <a:pPr lvl="1"/>
            <a:r>
              <a:rPr lang="en-US" dirty="0"/>
              <a:t>Radio Operator (Controlled Exposure)</a:t>
            </a:r>
          </a:p>
          <a:p>
            <a:pPr lvl="1"/>
            <a:r>
              <a:rPr lang="en-US" dirty="0"/>
              <a:t>General Public (Uncontrolled Exposure)</a:t>
            </a:r>
          </a:p>
          <a:p>
            <a:r>
              <a:rPr lang="en-US" dirty="0"/>
              <a:t>Compare modeled minimum exposure distances to actual distances.</a:t>
            </a:r>
          </a:p>
          <a:p>
            <a:r>
              <a:rPr lang="en-US" dirty="0"/>
              <a:t>Compare calculated power flux density exposures to FCC limits.</a:t>
            </a:r>
          </a:p>
        </p:txBody>
      </p:sp>
      <p:pic>
        <p:nvPicPr>
          <p:cNvPr id="4" name="Picture 3" descr="Shape&#10;&#10;Description automatically generated with low confidence">
            <a:extLst>
              <a:ext uri="{FF2B5EF4-FFF2-40B4-BE49-F238E27FC236}">
                <a16:creationId xmlns:a16="http://schemas.microsoft.com/office/drawing/2014/main" id="{ED25742F-A8A6-7B47-AF6E-B793DB6CF994}"/>
              </a:ext>
            </a:extLst>
          </p:cNvPr>
          <p:cNvPicPr>
            <a:picLocks noChangeAspect="1"/>
          </p:cNvPicPr>
          <p:nvPr/>
        </p:nvPicPr>
        <p:blipFill rotWithShape="1">
          <a:blip r:embed="rId2"/>
          <a:srcRect t="7542" r="-1" b="270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79A957-4C61-0746-A7EB-40107A8542F3}"/>
              </a:ext>
            </a:extLst>
          </p:cNvPr>
          <p:cNvPicPr>
            <a:picLocks noChangeAspect="1"/>
          </p:cNvPicPr>
          <p:nvPr/>
        </p:nvPicPr>
        <p:blipFill>
          <a:blip r:embed="rId2"/>
          <a:stretch>
            <a:fillRect/>
          </a:stretch>
        </p:blipFill>
        <p:spPr>
          <a:xfrm>
            <a:off x="7036055" y="643467"/>
            <a:ext cx="3899744"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2093D7-DF64-DF40-9512-8A120D6BE3AB}"/>
              </a:ext>
            </a:extLst>
          </p:cNvPr>
          <p:cNvPicPr>
            <a:picLocks noChangeAspect="1"/>
          </p:cNvPicPr>
          <p:nvPr/>
        </p:nvPicPr>
        <p:blipFill>
          <a:blip r:embed="rId3"/>
          <a:stretch>
            <a:fillRect/>
          </a:stretch>
        </p:blipFill>
        <p:spPr>
          <a:xfrm>
            <a:off x="1200489" y="643467"/>
            <a:ext cx="4011166" cy="5571066"/>
          </a:xfrm>
          <a:prstGeom prst="rect">
            <a:avLst/>
          </a:prstGeom>
        </p:spPr>
      </p:pic>
    </p:spTree>
    <p:extLst>
      <p:ext uri="{BB962C8B-B14F-4D97-AF65-F5344CB8AC3E}">
        <p14:creationId xmlns:p14="http://schemas.microsoft.com/office/powerpoint/2010/main" val="4274624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283</Words>
  <Application>Microsoft Macintosh PowerPoint</Application>
  <PresentationFormat>Widescreen</PresentationFormat>
  <Paragraphs>21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Evaluating Compliance with FCC Guidelines for Human Exposure to Radiofrequency Electromagnetic Fields (Part 2)</vt:lpstr>
      <vt:lpstr>FCC Section 97.13(c)  </vt:lpstr>
      <vt:lpstr>PowerPoint Presentation</vt:lpstr>
      <vt:lpstr>FCC Section 97.13(c) </vt:lpstr>
      <vt:lpstr>PowerPoint Presentation</vt:lpstr>
      <vt:lpstr>First Steps</vt:lpstr>
      <vt:lpstr>PowerPoint Presentation</vt:lpstr>
      <vt:lpstr>Detailed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Density Calculation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Judy Bartos</dc:creator>
  <cp:lastModifiedBy>John Judy Bartos</cp:lastModifiedBy>
  <cp:revision>16</cp:revision>
  <dcterms:created xsi:type="dcterms:W3CDTF">2021-01-18T18:21:12Z</dcterms:created>
  <dcterms:modified xsi:type="dcterms:W3CDTF">2021-01-22T16:23:50Z</dcterms:modified>
</cp:coreProperties>
</file>